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931" r:id="rId2"/>
    <p:sldId id="924" r:id="rId3"/>
    <p:sldId id="925" r:id="rId4"/>
    <p:sldId id="926" r:id="rId5"/>
    <p:sldId id="927" r:id="rId6"/>
    <p:sldId id="928" r:id="rId7"/>
    <p:sldId id="929" r:id="rId8"/>
    <p:sldId id="930" r:id="rId9"/>
    <p:sldId id="801" r:id="rId10"/>
    <p:sldId id="916" r:id="rId11"/>
    <p:sldId id="907" r:id="rId12"/>
    <p:sldId id="908" r:id="rId13"/>
    <p:sldId id="909" r:id="rId14"/>
    <p:sldId id="910" r:id="rId15"/>
    <p:sldId id="911" r:id="rId16"/>
    <p:sldId id="912" r:id="rId17"/>
    <p:sldId id="913" r:id="rId18"/>
    <p:sldId id="917" r:id="rId19"/>
    <p:sldId id="914" r:id="rId20"/>
    <p:sldId id="915" r:id="rId21"/>
    <p:sldId id="918" r:id="rId22"/>
    <p:sldId id="919" r:id="rId23"/>
    <p:sldId id="920" r:id="rId24"/>
    <p:sldId id="921" r:id="rId25"/>
    <p:sldId id="922" r:id="rId26"/>
    <p:sldId id="923" r:id="rId27"/>
    <p:sldId id="93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481" autoAdjust="0"/>
  </p:normalViewPr>
  <p:slideViewPr>
    <p:cSldViewPr snapToGrid="0">
      <p:cViewPr varScale="1">
        <p:scale>
          <a:sx n="62" d="100"/>
          <a:sy n="62" d="100"/>
        </p:scale>
        <p:origin x="258" y="72"/>
      </p:cViewPr>
      <p:guideLst/>
    </p:cSldViewPr>
  </p:slideViewPr>
  <p:outlineViewPr>
    <p:cViewPr>
      <p:scale>
        <a:sx n="33" d="100"/>
        <a:sy n="33" d="100"/>
      </p:scale>
      <p:origin x="0" y="-24480"/>
    </p:cViewPr>
  </p:outlineViewPr>
  <p:notesTextViewPr>
    <p:cViewPr>
      <p:scale>
        <a:sx n="1" d="1"/>
        <a:sy n="1" d="1"/>
      </p:scale>
      <p:origin x="0" y="0"/>
    </p:cViewPr>
  </p:notesTextViewPr>
  <p:sorterViewPr>
    <p:cViewPr>
      <p:scale>
        <a:sx n="100" d="100"/>
        <a:sy n="100" d="100"/>
      </p:scale>
      <p:origin x="0" y="-6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2EDF3-8C1F-4D6E-8DB6-890C3FEBF22A}" type="datetimeFigureOut">
              <a:rPr lang="hu-HU" smtClean="0"/>
              <a:t>2021. 06. 15.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C9322-D169-4DA8-A6C9-49F3723C55E2}" type="slidenum">
              <a:rPr lang="hu-HU" smtClean="0"/>
              <a:t>‹#›</a:t>
            </a:fld>
            <a:endParaRPr lang="hu-HU"/>
          </a:p>
        </p:txBody>
      </p:sp>
    </p:spTree>
    <p:extLst>
      <p:ext uri="{BB962C8B-B14F-4D97-AF65-F5344CB8AC3E}">
        <p14:creationId xmlns:p14="http://schemas.microsoft.com/office/powerpoint/2010/main" val="16901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C9C9322-D169-4DA8-A6C9-49F3723C55E2}" type="slidenum">
              <a:rPr lang="hu-HU" smtClean="0"/>
              <a:t>5</a:t>
            </a:fld>
            <a:endParaRPr lang="hu-HU"/>
          </a:p>
        </p:txBody>
      </p:sp>
    </p:spTree>
    <p:extLst>
      <p:ext uri="{BB962C8B-B14F-4D97-AF65-F5344CB8AC3E}">
        <p14:creationId xmlns:p14="http://schemas.microsoft.com/office/powerpoint/2010/main" val="3156771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u-HU"/>
              <a:t>Mintacím szerkesztése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EFD7496C-301E-46C5-A163-AD46AD05C54B}" type="datetimeFigureOut">
              <a:rPr lang="hu-HU" smtClean="0"/>
              <a:t>2021. 06. 15.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429055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341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u-HU"/>
              <a:t>Mintacím szerkesztése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191767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u-HU"/>
              <a:t>Mintacím szerkesztése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6158194-C502-4C21-990B-C5C5873524A2}" type="slidenum">
              <a:rPr lang="hu-HU" smtClean="0"/>
              <a:t>‹#›</a:t>
            </a:fld>
            <a:endParaRPr lang="hu-H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358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u-HU"/>
              <a:t>Mintacím szerkesztése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149813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u-HU"/>
              <a:t>Mintacím szerkesztése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EFD7496C-301E-46C5-A163-AD46AD05C54B}" type="datetimeFigureOut">
              <a:rPr lang="hu-HU" smtClean="0"/>
              <a:t>2021. 06. 15.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24026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u-HU"/>
              <a:t>Mintacím szerkesztése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EFD7496C-301E-46C5-A163-AD46AD05C54B}" type="datetimeFigureOut">
              <a:rPr lang="hu-HU" smtClean="0"/>
              <a:t>2021. 06. 15.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264706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EFD7496C-301E-46C5-A163-AD46AD05C54B}" type="datetimeFigureOut">
              <a:rPr lang="hu-HU" smtClean="0"/>
              <a:t>2021. 06. 15.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221663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u-HU"/>
              <a:t>Mintacím szerkesztése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EFD7496C-301E-46C5-A163-AD46AD05C54B}" type="datetimeFigureOut">
              <a:rPr lang="hu-HU" smtClean="0"/>
              <a:t>2021. 06. 15.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313437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957AC1-4663-4F0F-B705-8030F4D40DE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F3283BB-6375-463B-B995-277D89FBB1B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B36A42EA-1993-4B95-BA99-38117454659B}"/>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78FE2060-FE3C-407A-9C65-83913A9464DF}"/>
              </a:ext>
            </a:extLst>
          </p:cNvPr>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Élőláb helye 5">
            <a:extLst>
              <a:ext uri="{FF2B5EF4-FFF2-40B4-BE49-F238E27FC236}">
                <a16:creationId xmlns:a16="http://schemas.microsoft.com/office/drawing/2014/main" id="{0F191D13-84D3-4E59-8297-5F1289F5D8A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6A78B87-A15B-42B0-8AA2-1242D5D8AA70}"/>
              </a:ext>
            </a:extLst>
          </p:cNvPr>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310305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815B3-E2E9-4687-B47F-7149596CC3D5}"/>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1558C088-1F19-40D8-9B04-5EC208905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EACDED5-9D95-42E4-BA36-70FB3A958931}"/>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11FE4EEA-49AA-44E0-9213-765F5CDD6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3C80383-E515-4FEA-A63D-CC520FA6C744}"/>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AF587BCF-EEBE-4FC1-83AE-F8174A820AC0}"/>
              </a:ext>
            </a:extLst>
          </p:cNvPr>
          <p:cNvSpPr>
            <a:spLocks noGrp="1"/>
          </p:cNvSpPr>
          <p:nvPr>
            <p:ph type="dt" sz="half" idx="10"/>
          </p:nvPr>
        </p:nvSpPr>
        <p:spPr/>
        <p:txBody>
          <a:bodyPr/>
          <a:lstStyle/>
          <a:p>
            <a:fld id="{EFD7496C-301E-46C5-A163-AD46AD05C54B}" type="datetimeFigureOut">
              <a:rPr lang="hu-HU" smtClean="0"/>
              <a:t>2021. 06. 15.</a:t>
            </a:fld>
            <a:endParaRPr lang="hu-HU"/>
          </a:p>
        </p:txBody>
      </p:sp>
      <p:sp>
        <p:nvSpPr>
          <p:cNvPr id="8" name="Élőláb helye 7">
            <a:extLst>
              <a:ext uri="{FF2B5EF4-FFF2-40B4-BE49-F238E27FC236}">
                <a16:creationId xmlns:a16="http://schemas.microsoft.com/office/drawing/2014/main" id="{E4177F40-39F7-441F-B1F1-0DF6ED2250F1}"/>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03F8FA54-CCA7-4F5F-B13F-DC2B7ACA7EF3}"/>
              </a:ext>
            </a:extLst>
          </p:cNvPr>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28855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EFD7496C-301E-46C5-A163-AD46AD05C54B}" type="datetimeFigureOut">
              <a:rPr lang="hu-HU" smtClean="0"/>
              <a:t>2021. 06. 15.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403346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u-HU"/>
              <a:t>Mintacím szerkesztése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EFD7496C-301E-46C5-A163-AD46AD05C54B}" type="datetimeFigureOut">
              <a:rPr lang="hu-HU" smtClean="0"/>
              <a:t>2021. 06. 15.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211772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370524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u-HU"/>
              <a:t>Mintacím szerkesztése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Content Placeholder 3"/>
          <p:cNvSpPr>
            <a:spLocks noGrp="1"/>
          </p:cNvSpPr>
          <p:nvPr>
            <p:ph sz="quarter" idx="13"/>
          </p:nvPr>
        </p:nvSpPr>
        <p:spPr>
          <a:xfrm>
            <a:off x="913774" y="3051012"/>
            <a:ext cx="5106027" cy="274018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3" name="Content Placeholder 5"/>
          <p:cNvSpPr>
            <a:spLocks noGrp="1"/>
          </p:cNvSpPr>
          <p:nvPr>
            <p:ph sz="quarter" idx="14"/>
          </p:nvPr>
        </p:nvSpPr>
        <p:spPr>
          <a:xfrm>
            <a:off x="6172200" y="3051012"/>
            <a:ext cx="5105401" cy="274018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EFD7496C-301E-46C5-A163-AD46AD05C54B}" type="datetimeFigureOut">
              <a:rPr lang="hu-HU" smtClean="0"/>
              <a:t>2021. 06. 15.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388842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EFD7496C-301E-46C5-A163-AD46AD05C54B}" type="datetimeFigureOut">
              <a:rPr lang="hu-HU" smtClean="0"/>
              <a:t>2021. 06. 15.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181960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FD7496C-301E-46C5-A163-AD46AD05C54B}" type="datetimeFigureOut">
              <a:rPr lang="hu-HU" smtClean="0"/>
              <a:t>2021. 06. 15.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192619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u-HU"/>
              <a:t>Mintacím szerkesztése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288966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EFD7496C-301E-46C5-A163-AD46AD05C54B}" type="datetimeFigureOut">
              <a:rPr lang="hu-HU" smtClean="0"/>
              <a:t>2021. 06. 15.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6158194-C502-4C21-990B-C5C5873524A2}" type="slidenum">
              <a:rPr lang="hu-HU" smtClean="0"/>
              <a:t>‹#›</a:t>
            </a:fld>
            <a:endParaRPr lang="hu-HU"/>
          </a:p>
        </p:txBody>
      </p:sp>
    </p:spTree>
    <p:extLst>
      <p:ext uri="{BB962C8B-B14F-4D97-AF65-F5344CB8AC3E}">
        <p14:creationId xmlns:p14="http://schemas.microsoft.com/office/powerpoint/2010/main" val="281347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FD7496C-301E-46C5-A163-AD46AD05C54B}" type="datetimeFigureOut">
              <a:rPr lang="hu-HU" smtClean="0"/>
              <a:t>2021. 06. 15.</a:t>
            </a:fld>
            <a:endParaRPr lang="hu-H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u-H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6158194-C502-4C21-990B-C5C5873524A2}" type="slidenum">
              <a:rPr lang="hu-HU" smtClean="0"/>
              <a:t>‹#›</a:t>
            </a:fld>
            <a:endParaRPr lang="hu-HU"/>
          </a:p>
        </p:txBody>
      </p:sp>
    </p:spTree>
    <p:extLst>
      <p:ext uri="{BB962C8B-B14F-4D97-AF65-F5344CB8AC3E}">
        <p14:creationId xmlns:p14="http://schemas.microsoft.com/office/powerpoint/2010/main" val="3702481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9.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E6D679-312D-416B-8621-A71A508BECDA}"/>
              </a:ext>
            </a:extLst>
          </p:cNvPr>
          <p:cNvSpPr>
            <a:spLocks noGrp="1"/>
          </p:cNvSpPr>
          <p:nvPr>
            <p:ph type="title"/>
          </p:nvPr>
        </p:nvSpPr>
        <p:spPr/>
        <p:txBody>
          <a:bodyPr/>
          <a:lstStyle/>
          <a:p>
            <a:r>
              <a:rPr lang="hu-HU" dirty="0"/>
              <a:t>Modelling of COVID 19 </a:t>
            </a:r>
            <a:r>
              <a:rPr lang="hu-HU" dirty="0" err="1"/>
              <a:t>epidemic</a:t>
            </a:r>
            <a:r>
              <a:rPr lang="hu-HU" dirty="0"/>
              <a:t> in Hungary</a:t>
            </a:r>
          </a:p>
        </p:txBody>
      </p:sp>
      <p:sp>
        <p:nvSpPr>
          <p:cNvPr id="3" name="Tartalom helye 2">
            <a:extLst>
              <a:ext uri="{FF2B5EF4-FFF2-40B4-BE49-F238E27FC236}">
                <a16:creationId xmlns:a16="http://schemas.microsoft.com/office/drawing/2014/main" id="{52DEAF35-83C2-4468-AFA5-398FEE965537}"/>
              </a:ext>
            </a:extLst>
          </p:cNvPr>
          <p:cNvSpPr>
            <a:spLocks noGrp="1"/>
          </p:cNvSpPr>
          <p:nvPr>
            <p:ph sz="quarter" idx="13"/>
          </p:nvPr>
        </p:nvSpPr>
        <p:spPr/>
        <p:txBody>
          <a:bodyPr/>
          <a:lstStyle/>
          <a:p>
            <a:pPr marL="0" indent="0" algn="ctr">
              <a:buNone/>
            </a:pPr>
            <a:r>
              <a:rPr lang="hu-HU" dirty="0"/>
              <a:t>Balázs Forman</a:t>
            </a:r>
          </a:p>
          <a:p>
            <a:pPr marL="0" indent="0" algn="ctr">
              <a:buNone/>
            </a:pPr>
            <a:r>
              <a:rPr lang="hu-HU" dirty="0" err="1"/>
              <a:t>Associate</a:t>
            </a:r>
            <a:r>
              <a:rPr lang="hu-HU" dirty="0"/>
              <a:t> professor</a:t>
            </a:r>
          </a:p>
          <a:p>
            <a:pPr marL="0" indent="0" algn="ctr">
              <a:buNone/>
            </a:pPr>
            <a:r>
              <a:rPr lang="hu-HU" dirty="0"/>
              <a:t>Corvinus University of Budapest</a:t>
            </a:r>
          </a:p>
          <a:p>
            <a:pPr marL="0" indent="0" algn="ctr">
              <a:buNone/>
            </a:pPr>
            <a:r>
              <a:rPr lang="hu-HU" dirty="0"/>
              <a:t>Balazs.forman@uni-corvinus.hu</a:t>
            </a:r>
          </a:p>
        </p:txBody>
      </p:sp>
    </p:spTree>
    <p:extLst>
      <p:ext uri="{BB962C8B-B14F-4D97-AF65-F5344CB8AC3E}">
        <p14:creationId xmlns:p14="http://schemas.microsoft.com/office/powerpoint/2010/main" val="184842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Tartalom helye 9">
            <a:extLst>
              <a:ext uri="{FF2B5EF4-FFF2-40B4-BE49-F238E27FC236}">
                <a16:creationId xmlns:a16="http://schemas.microsoft.com/office/drawing/2014/main" id="{B67B4326-F5CB-408B-8900-2278D318740A}"/>
              </a:ext>
            </a:extLst>
          </p:cNvPr>
          <p:cNvPicPr>
            <a:picLocks noGrp="1"/>
          </p:cNvPicPr>
          <p:nvPr>
            <p:ph sz="quarter" idx="13"/>
          </p:nvPr>
        </p:nvPicPr>
        <p:blipFill>
          <a:blip r:embed="rId4" cstate="print">
            <a:extLst>
              <a:ext uri="{28A0092B-C50C-407E-A947-70E740481C1C}">
                <a14:useLocalDpi xmlns:a14="http://schemas.microsoft.com/office/drawing/2010/main" val="0"/>
              </a:ext>
            </a:extLst>
          </a:blip>
          <a:stretch>
            <a:fillRect/>
          </a:stretch>
        </p:blipFill>
        <p:spPr bwMode="auto">
          <a:xfrm>
            <a:off x="5248643" y="1516446"/>
            <a:ext cx="6299887" cy="3710159"/>
          </a:xfrm>
          <a:prstGeom prst="rect">
            <a:avLst/>
          </a:prstGeom>
          <a:noFill/>
        </p:spPr>
      </p:pic>
      <p:sp>
        <p:nvSpPr>
          <p:cNvPr id="8" name="Szöveg helye 7">
            <a:extLst>
              <a:ext uri="{FF2B5EF4-FFF2-40B4-BE49-F238E27FC236}">
                <a16:creationId xmlns:a16="http://schemas.microsoft.com/office/drawing/2014/main" id="{8751A646-4F0F-4561-A929-713C306A791C}"/>
              </a:ext>
            </a:extLst>
          </p:cNvPr>
          <p:cNvSpPr>
            <a:spLocks noGrp="1"/>
          </p:cNvSpPr>
          <p:nvPr>
            <p:ph type="body" sz="half" idx="2"/>
          </p:nvPr>
        </p:nvSpPr>
        <p:spPr>
          <a:xfrm>
            <a:off x="913774" y="2367092"/>
            <a:ext cx="3740509" cy="3881309"/>
          </a:xfrm>
        </p:spPr>
        <p:txBody>
          <a:bodyPr vert="horz" lIns="91440" tIns="45720" rIns="91440" bIns="45720" rtlCol="0">
            <a:normAutofit lnSpcReduction="10000"/>
          </a:bodyPr>
          <a:lstStyle/>
          <a:p>
            <a:pPr algn="l"/>
            <a:r>
              <a:rPr lang="en-US" dirty="0"/>
              <a:t>Why was the spread of the epidemic slow in Hungary in the first wave of the epidemic?</a:t>
            </a:r>
            <a:endParaRPr lang="hu-HU" dirty="0"/>
          </a:p>
          <a:p>
            <a:pPr marL="285750" indent="-285750" algn="l">
              <a:buFont typeface="Arial" panose="020B0604020202020204" pitchFamily="34" charset="0"/>
              <a:buChar char="•"/>
            </a:pPr>
            <a:r>
              <a:rPr lang="en-US" dirty="0"/>
              <a:t> Only in Budapest is the population density high </a:t>
            </a:r>
            <a:endParaRPr lang="hu-HU" dirty="0"/>
          </a:p>
          <a:p>
            <a:pPr marL="285750" indent="-285750" algn="l">
              <a:buFont typeface="Arial" panose="020B0604020202020204" pitchFamily="34" charset="0"/>
              <a:buChar char="•"/>
            </a:pPr>
            <a:r>
              <a:rPr lang="en-US" dirty="0"/>
              <a:t>Only in the Budapest agglomeration are public transport used  masse</a:t>
            </a:r>
            <a:endParaRPr lang="hu-HU" dirty="0"/>
          </a:p>
          <a:p>
            <a:pPr marL="285750" indent="-285750" algn="l">
              <a:buFont typeface="Arial" panose="020B0604020202020204" pitchFamily="34" charset="0"/>
              <a:buChar char="•"/>
            </a:pPr>
            <a:r>
              <a:rPr lang="en-US" dirty="0"/>
              <a:t> Early closure of schools-universities </a:t>
            </a:r>
            <a:endParaRPr lang="hu-HU" dirty="0"/>
          </a:p>
          <a:p>
            <a:pPr marL="285750" indent="-285750" algn="l">
              <a:buFont typeface="Arial" panose="020B0604020202020204" pitchFamily="34" charset="0"/>
              <a:buChar char="•"/>
            </a:pPr>
            <a:r>
              <a:rPr lang="en-US" dirty="0"/>
              <a:t>Low rural employment and number of personal interactions </a:t>
            </a:r>
            <a:endParaRPr lang="en-US" sz="1800" dirty="0"/>
          </a:p>
        </p:txBody>
      </p:sp>
      <p:sp>
        <p:nvSpPr>
          <p:cNvPr id="7" name="Cím 6">
            <a:extLst>
              <a:ext uri="{FF2B5EF4-FFF2-40B4-BE49-F238E27FC236}">
                <a16:creationId xmlns:a16="http://schemas.microsoft.com/office/drawing/2014/main" id="{205A3CC7-41D2-4A29-89A1-50C3A9369237}"/>
              </a:ext>
            </a:extLst>
          </p:cNvPr>
          <p:cNvSpPr>
            <a:spLocks noGrp="1"/>
          </p:cNvSpPr>
          <p:nvPr>
            <p:ph type="title"/>
          </p:nvPr>
        </p:nvSpPr>
        <p:spPr>
          <a:xfrm>
            <a:off x="913774" y="640831"/>
            <a:ext cx="3740515" cy="1573863"/>
          </a:xfrm>
        </p:spPr>
        <p:txBody>
          <a:bodyPr vert="horz" lIns="91440" tIns="45720" rIns="91440" bIns="45720" rtlCol="0" anchor="ctr">
            <a:normAutofit/>
          </a:bodyPr>
          <a:lstStyle/>
          <a:p>
            <a:pPr algn="l"/>
            <a:endParaRPr lang="en-US" sz="3600" dirty="0"/>
          </a:p>
        </p:txBody>
      </p:sp>
    </p:spTree>
    <p:extLst>
      <p:ext uri="{BB962C8B-B14F-4D97-AF65-F5344CB8AC3E}">
        <p14:creationId xmlns:p14="http://schemas.microsoft.com/office/powerpoint/2010/main" val="25748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id="{B1127D65-D96D-47AA-B338-C9F541881AB5}"/>
              </a:ext>
            </a:extLst>
          </p:cNvPr>
          <p:cNvSpPr>
            <a:spLocks noGrp="1"/>
          </p:cNvSpPr>
          <p:nvPr>
            <p:ph type="title"/>
          </p:nvPr>
        </p:nvSpPr>
        <p:spPr>
          <a:xfrm>
            <a:off x="913775" y="257122"/>
            <a:ext cx="10364451" cy="1596177"/>
          </a:xfrm>
        </p:spPr>
        <p:txBody>
          <a:bodyPr/>
          <a:lstStyle/>
          <a:p>
            <a:endParaRPr lang="hu-HU" dirty="0"/>
          </a:p>
        </p:txBody>
      </p:sp>
      <p:pic>
        <p:nvPicPr>
          <p:cNvPr id="11" name="Tartalom helye 10">
            <a:extLst>
              <a:ext uri="{FF2B5EF4-FFF2-40B4-BE49-F238E27FC236}">
                <a16:creationId xmlns:a16="http://schemas.microsoft.com/office/drawing/2014/main" id="{69B6D566-2CE1-4E52-85C5-26B01B0A9DBC}"/>
              </a:ext>
            </a:extLst>
          </p:cNvPr>
          <p:cNvPicPr>
            <a:picLocks noGrp="1" noChangeAspect="1"/>
          </p:cNvPicPr>
          <p:nvPr>
            <p:ph sz="half" idx="1"/>
          </p:nvPr>
        </p:nvPicPr>
        <p:blipFill>
          <a:blip r:embed="rId2"/>
          <a:stretch>
            <a:fillRect/>
          </a:stretch>
        </p:blipFill>
        <p:spPr>
          <a:xfrm>
            <a:off x="1137666" y="2602135"/>
            <a:ext cx="4582668" cy="2753868"/>
          </a:xfrm>
        </p:spPr>
      </p:pic>
      <p:pic>
        <p:nvPicPr>
          <p:cNvPr id="13" name="Tartalom helye 12">
            <a:extLst>
              <a:ext uri="{FF2B5EF4-FFF2-40B4-BE49-F238E27FC236}">
                <a16:creationId xmlns:a16="http://schemas.microsoft.com/office/drawing/2014/main" id="{C2569744-B4BC-4C47-98E2-D65053DEBC9C}"/>
              </a:ext>
            </a:extLst>
          </p:cNvPr>
          <p:cNvPicPr>
            <a:picLocks noGrp="1" noChangeAspect="1"/>
          </p:cNvPicPr>
          <p:nvPr>
            <p:ph sz="half" idx="2"/>
          </p:nvPr>
        </p:nvPicPr>
        <p:blipFill>
          <a:blip r:embed="rId3"/>
          <a:stretch>
            <a:fillRect/>
          </a:stretch>
        </p:blipFill>
        <p:spPr>
          <a:xfrm>
            <a:off x="6471666" y="2624360"/>
            <a:ext cx="4582668" cy="2753868"/>
          </a:xfrm>
        </p:spPr>
      </p:pic>
    </p:spTree>
    <p:extLst>
      <p:ext uri="{BB962C8B-B14F-4D97-AF65-F5344CB8AC3E}">
        <p14:creationId xmlns:p14="http://schemas.microsoft.com/office/powerpoint/2010/main" val="245182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4D78F4-1376-41F4-9F3F-E817A1B5213B}"/>
              </a:ext>
            </a:extLst>
          </p:cNvPr>
          <p:cNvSpPr>
            <a:spLocks noGrp="1"/>
          </p:cNvSpPr>
          <p:nvPr>
            <p:ph type="title"/>
          </p:nvPr>
        </p:nvSpPr>
        <p:spPr>
          <a:xfrm>
            <a:off x="913775" y="618518"/>
            <a:ext cx="10364451" cy="1207108"/>
          </a:xfrm>
        </p:spPr>
        <p:txBody>
          <a:bodyPr>
            <a:normAutofit/>
          </a:bodyPr>
          <a:lstStyle/>
          <a:p>
            <a:r>
              <a:rPr lang="hu-HU" dirty="0"/>
              <a:t>COVID 19 New </a:t>
            </a:r>
            <a:r>
              <a:rPr lang="hu-HU" dirty="0" err="1"/>
              <a:t>cases</a:t>
            </a:r>
            <a:r>
              <a:rPr lang="hu-HU" dirty="0"/>
              <a:t> in </a:t>
            </a:r>
            <a:r>
              <a:rPr lang="hu-HU" dirty="0" err="1"/>
              <a:t>hungarian</a:t>
            </a:r>
            <a:r>
              <a:rPr lang="hu-HU" dirty="0"/>
              <a:t> </a:t>
            </a:r>
            <a:r>
              <a:rPr lang="hu-HU" dirty="0" err="1"/>
              <a:t>counties</a:t>
            </a:r>
            <a:r>
              <a:rPr lang="hu-HU" dirty="0"/>
              <a:t> </a:t>
            </a:r>
            <a:r>
              <a:rPr lang="hu-HU" dirty="0" err="1"/>
              <a:t>to</a:t>
            </a:r>
            <a:r>
              <a:rPr lang="hu-HU" dirty="0"/>
              <a:t> </a:t>
            </a:r>
            <a:r>
              <a:rPr lang="hu-HU" dirty="0" err="1"/>
              <a:t>september</a:t>
            </a:r>
            <a:r>
              <a:rPr lang="hu-HU" dirty="0"/>
              <a:t> of 2020</a:t>
            </a:r>
          </a:p>
        </p:txBody>
      </p:sp>
      <p:sp>
        <p:nvSpPr>
          <p:cNvPr id="3" name="Tartalom helye 2">
            <a:extLst>
              <a:ext uri="{FF2B5EF4-FFF2-40B4-BE49-F238E27FC236}">
                <a16:creationId xmlns:a16="http://schemas.microsoft.com/office/drawing/2014/main" id="{26E70816-2CF9-477B-BA7E-95B680C46A06}"/>
              </a:ext>
            </a:extLst>
          </p:cNvPr>
          <p:cNvSpPr>
            <a:spLocks noGrp="1"/>
          </p:cNvSpPr>
          <p:nvPr>
            <p:ph sz="half" idx="1"/>
          </p:nvPr>
        </p:nvSpPr>
        <p:spPr/>
        <p:txBody>
          <a:bodyPr/>
          <a:lstStyle/>
          <a:p>
            <a:endParaRPr lang="hu-HU"/>
          </a:p>
        </p:txBody>
      </p:sp>
      <p:pic>
        <p:nvPicPr>
          <p:cNvPr id="7" name="Tartalom helye 6">
            <a:extLst>
              <a:ext uri="{FF2B5EF4-FFF2-40B4-BE49-F238E27FC236}">
                <a16:creationId xmlns:a16="http://schemas.microsoft.com/office/drawing/2014/main" id="{0C6457C3-DBC6-4A28-9B41-C13E6F341B85}"/>
              </a:ext>
            </a:extLst>
          </p:cNvPr>
          <p:cNvPicPr>
            <a:picLocks noGrp="1" noChangeAspect="1"/>
          </p:cNvPicPr>
          <p:nvPr>
            <p:ph sz="half" idx="2"/>
          </p:nvPr>
        </p:nvPicPr>
        <p:blipFill>
          <a:blip r:embed="rId2"/>
          <a:stretch>
            <a:fillRect/>
          </a:stretch>
        </p:blipFill>
        <p:spPr>
          <a:xfrm>
            <a:off x="6172200" y="1922249"/>
            <a:ext cx="6019204" cy="4830243"/>
          </a:xfrm>
        </p:spPr>
      </p:pic>
      <p:pic>
        <p:nvPicPr>
          <p:cNvPr id="6" name="Kép 5">
            <a:extLst>
              <a:ext uri="{FF2B5EF4-FFF2-40B4-BE49-F238E27FC236}">
                <a16:creationId xmlns:a16="http://schemas.microsoft.com/office/drawing/2014/main" id="{3D1037A4-D517-4A29-87AF-69ED37132903}"/>
              </a:ext>
            </a:extLst>
          </p:cNvPr>
          <p:cNvPicPr>
            <a:picLocks noChangeAspect="1"/>
          </p:cNvPicPr>
          <p:nvPr/>
        </p:nvPicPr>
        <p:blipFill>
          <a:blip r:embed="rId3"/>
          <a:stretch>
            <a:fillRect/>
          </a:stretch>
        </p:blipFill>
        <p:spPr>
          <a:xfrm>
            <a:off x="304800" y="1813560"/>
            <a:ext cx="5867400" cy="5044440"/>
          </a:xfrm>
          <a:prstGeom prst="rect">
            <a:avLst/>
          </a:prstGeom>
        </p:spPr>
      </p:pic>
    </p:spTree>
    <p:extLst>
      <p:ext uri="{BB962C8B-B14F-4D97-AF65-F5344CB8AC3E}">
        <p14:creationId xmlns:p14="http://schemas.microsoft.com/office/powerpoint/2010/main" val="424502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3712F24D-FF15-479D-B9BD-10196C25FB72}"/>
              </a:ext>
            </a:extLst>
          </p:cNvPr>
          <p:cNvPicPr>
            <a:picLocks noGrp="1" noChangeAspect="1"/>
          </p:cNvPicPr>
          <p:nvPr>
            <p:ph sz="quarter" idx="14"/>
          </p:nvPr>
        </p:nvPicPr>
        <p:blipFill>
          <a:blip r:embed="rId4"/>
          <a:stretch>
            <a:fillRect/>
          </a:stretch>
        </p:blipFill>
        <p:spPr>
          <a:xfrm>
            <a:off x="5078061" y="998098"/>
            <a:ext cx="6200163" cy="4404603"/>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04CD2A13-0B8A-4D14-A011-4C91D49C8516}"/>
              </a:ext>
            </a:extLst>
          </p:cNvPr>
          <p:cNvSpPr>
            <a:spLocks noGrp="1"/>
          </p:cNvSpPr>
          <p:nvPr>
            <p:ph type="title"/>
          </p:nvPr>
        </p:nvSpPr>
        <p:spPr>
          <a:xfrm>
            <a:off x="913776" y="618518"/>
            <a:ext cx="3893976" cy="681774"/>
          </a:xfrm>
        </p:spPr>
        <p:txBody>
          <a:bodyPr vert="horz" lIns="91440" tIns="45720" rIns="91440" bIns="45720" rtlCol="0" anchor="b">
            <a:normAutofit fontScale="90000"/>
          </a:bodyPr>
          <a:lstStyle/>
          <a:p>
            <a:pPr algn="l"/>
            <a:r>
              <a:rPr lang="hu-HU" sz="3200" dirty="0"/>
              <a:t>COVID 19 in Hungary</a:t>
            </a:r>
            <a:endParaRPr lang="en-US" sz="3200" dirty="0"/>
          </a:p>
        </p:txBody>
      </p:sp>
      <p:sp>
        <p:nvSpPr>
          <p:cNvPr id="3" name="Tartalom helye 2">
            <a:extLst>
              <a:ext uri="{FF2B5EF4-FFF2-40B4-BE49-F238E27FC236}">
                <a16:creationId xmlns:a16="http://schemas.microsoft.com/office/drawing/2014/main" id="{F852E21A-0213-4172-A532-B83A6D6103C5}"/>
              </a:ext>
            </a:extLst>
          </p:cNvPr>
          <p:cNvSpPr>
            <a:spLocks noGrp="1"/>
          </p:cNvSpPr>
          <p:nvPr>
            <p:ph sz="quarter" idx="13"/>
          </p:nvPr>
        </p:nvSpPr>
        <p:spPr>
          <a:xfrm>
            <a:off x="913774" y="1386596"/>
            <a:ext cx="3893978" cy="5045201"/>
          </a:xfrm>
        </p:spPr>
        <p:txBody>
          <a:bodyPr vert="horz" lIns="91440" tIns="45720" rIns="91440" bIns="45720" rtlCol="0">
            <a:normAutofit lnSpcReduction="10000"/>
          </a:bodyPr>
          <a:lstStyle/>
          <a:p>
            <a:pPr marL="0" indent="0">
              <a:buNone/>
            </a:pPr>
            <a:r>
              <a:rPr lang="en-US" sz="1400" b="0" i="0" dirty="0">
                <a:solidFill>
                  <a:srgbClr val="000000"/>
                </a:solidFill>
                <a:effectLst/>
                <a:latin typeface="Roboto"/>
              </a:rPr>
              <a:t>From the beginning of the epidemic to the present day. On March 11, 2020, in the first panic, the Hungarian government decided to completely shut down the country.</a:t>
            </a:r>
            <a:r>
              <a:rPr lang="hu-HU" sz="1400" b="0" i="0" dirty="0">
                <a:solidFill>
                  <a:srgbClr val="000000"/>
                </a:solidFill>
                <a:effectLst/>
                <a:latin typeface="Roboto"/>
              </a:rPr>
              <a:t>.</a:t>
            </a:r>
          </a:p>
          <a:p>
            <a:pPr marL="0" indent="0">
              <a:buNone/>
            </a:pPr>
            <a:r>
              <a:rPr lang="en-US" sz="1400" b="0" i="0" dirty="0">
                <a:solidFill>
                  <a:srgbClr val="000000"/>
                </a:solidFill>
                <a:effectLst/>
                <a:latin typeface="Roboto"/>
              </a:rPr>
              <a:t>Today we know that unnecessarily. A homogeneous SEIRS epidemic model describing a point country was used. The closure was also complete where there were no COVID-19 patients in the spring of 2020. However, in the country that opened in the summer of 2020, the epidemic started differently at the end of August. </a:t>
            </a:r>
            <a:endParaRPr lang="hu-HU" sz="1400" b="0" i="0" dirty="0">
              <a:solidFill>
                <a:srgbClr val="000000"/>
              </a:solidFill>
              <a:effectLst/>
              <a:latin typeface="Roboto"/>
            </a:endParaRPr>
          </a:p>
          <a:p>
            <a:pPr marL="0" indent="0">
              <a:buNone/>
            </a:pPr>
            <a:r>
              <a:rPr lang="en-US" sz="1400" b="0" i="0" dirty="0">
                <a:solidFill>
                  <a:srgbClr val="000000"/>
                </a:solidFill>
                <a:effectLst/>
                <a:latin typeface="Roboto"/>
              </a:rPr>
              <a:t>In April 2021, there are 75 times as many new cases per week as a year earlier.</a:t>
            </a:r>
            <a:endParaRPr lang="en-US" sz="1600" dirty="0"/>
          </a:p>
        </p:txBody>
      </p:sp>
    </p:spTree>
    <p:extLst>
      <p:ext uri="{BB962C8B-B14F-4D97-AF65-F5344CB8AC3E}">
        <p14:creationId xmlns:p14="http://schemas.microsoft.com/office/powerpoint/2010/main" val="139508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Tartalom helye 4">
            <a:extLst>
              <a:ext uri="{FF2B5EF4-FFF2-40B4-BE49-F238E27FC236}">
                <a16:creationId xmlns:a16="http://schemas.microsoft.com/office/drawing/2014/main" id="{000D78B8-1FA3-49A0-A1FB-49832E45A123}"/>
              </a:ext>
            </a:extLst>
          </p:cNvPr>
          <p:cNvPicPr>
            <a:picLocks noGrp="1"/>
          </p:cNvPicPr>
          <p:nvPr>
            <p:ph sz="quarter" idx="14"/>
          </p:nvPr>
        </p:nvPicPr>
        <p:blipFill>
          <a:blip r:embed="rId4" cstate="print">
            <a:extLst>
              <a:ext uri="{28A0092B-C50C-407E-A947-70E740481C1C}">
                <a14:useLocalDpi xmlns:a14="http://schemas.microsoft.com/office/drawing/2010/main" val="0"/>
              </a:ext>
            </a:extLst>
          </a:blip>
          <a:stretch>
            <a:fillRect/>
          </a:stretch>
        </p:blipFill>
        <p:spPr bwMode="auto">
          <a:xfrm>
            <a:off x="5248643" y="1149456"/>
            <a:ext cx="6299887" cy="4444138"/>
          </a:xfrm>
          <a:prstGeom prst="rect">
            <a:avLst/>
          </a:prstGeom>
          <a:noFill/>
        </p:spPr>
      </p:pic>
      <p:sp>
        <p:nvSpPr>
          <p:cNvPr id="3" name="Tartalom helye 2">
            <a:extLst>
              <a:ext uri="{FF2B5EF4-FFF2-40B4-BE49-F238E27FC236}">
                <a16:creationId xmlns:a16="http://schemas.microsoft.com/office/drawing/2014/main" id="{45A38EB1-42D8-41AE-BA2E-1CEC594ADC84}"/>
              </a:ext>
            </a:extLst>
          </p:cNvPr>
          <p:cNvSpPr>
            <a:spLocks noGrp="1"/>
          </p:cNvSpPr>
          <p:nvPr>
            <p:ph sz="quarter" idx="13"/>
          </p:nvPr>
        </p:nvSpPr>
        <p:spPr>
          <a:xfrm>
            <a:off x="913774" y="2367092"/>
            <a:ext cx="3740509" cy="3881309"/>
          </a:xfrm>
        </p:spPr>
        <p:txBody>
          <a:bodyPr vert="horz" lIns="91440" tIns="45720" rIns="91440" bIns="45720" rtlCol="0">
            <a:normAutofit/>
          </a:bodyPr>
          <a:lstStyle/>
          <a:p>
            <a:pPr marL="0" indent="0">
              <a:buNone/>
            </a:pPr>
            <a:r>
              <a:rPr lang="en-US" sz="1600" b="0" i="0" dirty="0">
                <a:solidFill>
                  <a:srgbClr val="000000"/>
                </a:solidFill>
                <a:effectLst/>
                <a:latin typeface="Roboto"/>
              </a:rPr>
              <a:t>4 neighboring former socialist countries with similar post-socialist health systems and population mentality. Long-term trends are similar, but government measures in dealing with the epidemic have varied greatly from country to country.</a:t>
            </a:r>
            <a:endParaRPr lang="en-US" sz="1800" dirty="0"/>
          </a:p>
        </p:txBody>
      </p:sp>
      <p:sp>
        <p:nvSpPr>
          <p:cNvPr id="2" name="Cím 1">
            <a:extLst>
              <a:ext uri="{FF2B5EF4-FFF2-40B4-BE49-F238E27FC236}">
                <a16:creationId xmlns:a16="http://schemas.microsoft.com/office/drawing/2014/main" id="{A05D2CBC-EEDA-437E-AC18-60ACE34E06D3}"/>
              </a:ext>
            </a:extLst>
          </p:cNvPr>
          <p:cNvSpPr>
            <a:spLocks noGrp="1"/>
          </p:cNvSpPr>
          <p:nvPr>
            <p:ph type="title"/>
          </p:nvPr>
        </p:nvSpPr>
        <p:spPr>
          <a:xfrm>
            <a:off x="913774" y="640831"/>
            <a:ext cx="3740515" cy="1573863"/>
          </a:xfrm>
        </p:spPr>
        <p:txBody>
          <a:bodyPr vert="horz" lIns="91440" tIns="45720" rIns="91440" bIns="45720" rtlCol="0" anchor="ctr">
            <a:normAutofit fontScale="90000"/>
          </a:bodyPr>
          <a:lstStyle/>
          <a:p>
            <a:pPr algn="l"/>
            <a:r>
              <a:rPr lang="hu-HU" dirty="0"/>
              <a:t>New </a:t>
            </a:r>
            <a:r>
              <a:rPr lang="hu-HU" dirty="0" err="1"/>
              <a:t>cases</a:t>
            </a:r>
            <a:r>
              <a:rPr lang="hu-HU" dirty="0"/>
              <a:t> </a:t>
            </a:r>
            <a:r>
              <a:rPr lang="hu-HU" dirty="0" err="1"/>
              <a:t>weekly</a:t>
            </a:r>
            <a:r>
              <a:rPr lang="hu-HU" dirty="0"/>
              <a:t> in </a:t>
            </a:r>
            <a:r>
              <a:rPr lang="hu-HU" dirty="0" err="1"/>
              <a:t>Czechia</a:t>
            </a:r>
            <a:r>
              <a:rPr lang="hu-HU" dirty="0"/>
              <a:t>, Hungary, Poland and </a:t>
            </a:r>
            <a:r>
              <a:rPr lang="hu-HU" dirty="0" err="1"/>
              <a:t>Slovakia</a:t>
            </a:r>
            <a:endParaRPr lang="en-US" dirty="0"/>
          </a:p>
        </p:txBody>
      </p:sp>
    </p:spTree>
    <p:extLst>
      <p:ext uri="{BB962C8B-B14F-4D97-AF65-F5344CB8AC3E}">
        <p14:creationId xmlns:p14="http://schemas.microsoft.com/office/powerpoint/2010/main" val="409210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Tartalom helye 4">
            <a:extLst>
              <a:ext uri="{FF2B5EF4-FFF2-40B4-BE49-F238E27FC236}">
                <a16:creationId xmlns:a16="http://schemas.microsoft.com/office/drawing/2014/main" id="{7B869BC8-124B-4096-881E-DD2A9D2637C4}"/>
              </a:ext>
            </a:extLst>
          </p:cNvPr>
          <p:cNvPicPr>
            <a:picLocks noGrp="1"/>
          </p:cNvPicPr>
          <p:nvPr>
            <p:ph sz="quarter" idx="14"/>
          </p:nvPr>
        </p:nvPicPr>
        <p:blipFill>
          <a:blip r:embed="rId4" cstate="print">
            <a:extLst>
              <a:ext uri="{28A0092B-C50C-407E-A947-70E740481C1C}">
                <a14:useLocalDpi xmlns:a14="http://schemas.microsoft.com/office/drawing/2010/main" val="0"/>
              </a:ext>
            </a:extLst>
          </a:blip>
          <a:stretch>
            <a:fillRect/>
          </a:stretch>
        </p:blipFill>
        <p:spPr bwMode="auto">
          <a:xfrm>
            <a:off x="5078061" y="1136433"/>
            <a:ext cx="6200163" cy="412793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B76588BD-A7F4-49C5-851C-9B5AF113FB28}"/>
              </a:ext>
            </a:extLst>
          </p:cNvPr>
          <p:cNvSpPr>
            <a:spLocks noGrp="1"/>
          </p:cNvSpPr>
          <p:nvPr>
            <p:ph type="title"/>
          </p:nvPr>
        </p:nvSpPr>
        <p:spPr>
          <a:xfrm>
            <a:off x="913776" y="618517"/>
            <a:ext cx="3893976" cy="1596177"/>
          </a:xfrm>
        </p:spPr>
        <p:txBody>
          <a:bodyPr vert="horz" lIns="91440" tIns="45720" rIns="91440" bIns="45720" rtlCol="0" anchor="b">
            <a:normAutofit fontScale="90000"/>
          </a:bodyPr>
          <a:lstStyle/>
          <a:p>
            <a:pPr algn="l"/>
            <a:r>
              <a:rPr lang="hu-HU" sz="3200" dirty="0" err="1"/>
              <a:t>Number</a:t>
            </a:r>
            <a:r>
              <a:rPr lang="hu-HU" sz="3200" dirty="0"/>
              <a:t> of </a:t>
            </a:r>
            <a:r>
              <a:rPr lang="hu-HU" sz="3200" dirty="0" err="1"/>
              <a:t>Death</a:t>
            </a:r>
            <a:r>
              <a:rPr lang="hu-HU" sz="3200" dirty="0"/>
              <a:t> </a:t>
            </a:r>
            <a:r>
              <a:rPr lang="hu-HU" sz="3200" dirty="0" err="1"/>
              <a:t>weekly</a:t>
            </a:r>
            <a:r>
              <a:rPr lang="hu-HU" sz="3200" dirty="0"/>
              <a:t> in </a:t>
            </a:r>
            <a:r>
              <a:rPr lang="hu-HU" sz="3200" dirty="0" err="1"/>
              <a:t>Czechia</a:t>
            </a:r>
            <a:r>
              <a:rPr lang="hu-HU" sz="3200" dirty="0"/>
              <a:t>, Hungary, Poland and </a:t>
            </a:r>
            <a:r>
              <a:rPr lang="hu-HU" sz="3200" dirty="0" err="1"/>
              <a:t>Slovakia</a:t>
            </a:r>
            <a:endParaRPr lang="en-US" sz="3200" dirty="0"/>
          </a:p>
        </p:txBody>
      </p:sp>
      <p:sp>
        <p:nvSpPr>
          <p:cNvPr id="3" name="Tartalom helye 2">
            <a:extLst>
              <a:ext uri="{FF2B5EF4-FFF2-40B4-BE49-F238E27FC236}">
                <a16:creationId xmlns:a16="http://schemas.microsoft.com/office/drawing/2014/main" id="{A2671E5C-FE7E-4C99-8A6D-26D59902EF2E}"/>
              </a:ext>
            </a:extLst>
          </p:cNvPr>
          <p:cNvSpPr>
            <a:spLocks noGrp="1"/>
          </p:cNvSpPr>
          <p:nvPr>
            <p:ph sz="quarter" idx="13"/>
          </p:nvPr>
        </p:nvSpPr>
        <p:spPr>
          <a:xfrm>
            <a:off x="913774" y="2367092"/>
            <a:ext cx="3893978" cy="3424107"/>
          </a:xfrm>
        </p:spPr>
        <p:txBody>
          <a:bodyPr vert="horz" lIns="91440" tIns="45720" rIns="91440" bIns="45720" rtlCol="0">
            <a:normAutofit/>
          </a:bodyPr>
          <a:lstStyle/>
          <a:p>
            <a:pPr marL="0" indent="0">
              <a:buNone/>
            </a:pPr>
            <a:r>
              <a:rPr lang="en-US" sz="1400" b="0" i="0" dirty="0">
                <a:solidFill>
                  <a:srgbClr val="000000"/>
                </a:solidFill>
                <a:effectLst/>
                <a:latin typeface="Roboto"/>
              </a:rPr>
              <a:t>The number of fatalities is already quite scattered across the four countries. Here, the equipment of the health care system and the health status of individual people can already play a major role. Analyzes from the Czech Republic and Hungary have shown that people will be chronically ill here 10 years earlier, as in the Netherlands. </a:t>
            </a:r>
            <a:endParaRPr lang="en-US" sz="1600" dirty="0"/>
          </a:p>
        </p:txBody>
      </p:sp>
    </p:spTree>
    <p:extLst>
      <p:ext uri="{BB962C8B-B14F-4D97-AF65-F5344CB8AC3E}">
        <p14:creationId xmlns:p14="http://schemas.microsoft.com/office/powerpoint/2010/main" val="83419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Tartalom helye 4">
            <a:extLst>
              <a:ext uri="{FF2B5EF4-FFF2-40B4-BE49-F238E27FC236}">
                <a16:creationId xmlns:a16="http://schemas.microsoft.com/office/drawing/2014/main" id="{170BA1B5-C15A-44F1-BB4D-F906CF879B16}"/>
              </a:ext>
            </a:extLst>
          </p:cNvPr>
          <p:cNvPicPr>
            <a:picLocks noGrp="1"/>
          </p:cNvPicPr>
          <p:nvPr>
            <p:ph sz="quarter" idx="14"/>
          </p:nvPr>
        </p:nvPicPr>
        <p:blipFill>
          <a:blip r:embed="rId4" cstate="print">
            <a:extLst>
              <a:ext uri="{28A0092B-C50C-407E-A947-70E740481C1C}">
                <a14:useLocalDpi xmlns:a14="http://schemas.microsoft.com/office/drawing/2010/main" val="0"/>
              </a:ext>
            </a:extLst>
          </a:blip>
          <a:stretch>
            <a:fillRect/>
          </a:stretch>
        </p:blipFill>
        <p:spPr bwMode="auto">
          <a:xfrm>
            <a:off x="5078061" y="1066188"/>
            <a:ext cx="6200163" cy="426842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79056D1E-043A-4FB1-9E78-F5BCA891D02B}"/>
              </a:ext>
            </a:extLst>
          </p:cNvPr>
          <p:cNvSpPr>
            <a:spLocks noGrp="1"/>
          </p:cNvSpPr>
          <p:nvPr>
            <p:ph type="title"/>
          </p:nvPr>
        </p:nvSpPr>
        <p:spPr>
          <a:xfrm>
            <a:off x="913776" y="618517"/>
            <a:ext cx="3893976" cy="1596177"/>
          </a:xfrm>
        </p:spPr>
        <p:txBody>
          <a:bodyPr vert="horz" lIns="91440" tIns="45720" rIns="91440" bIns="45720" rtlCol="0" anchor="b">
            <a:normAutofit fontScale="90000"/>
          </a:bodyPr>
          <a:lstStyle/>
          <a:p>
            <a:pPr algn="l"/>
            <a:r>
              <a:rPr lang="hu-HU" sz="3200" dirty="0" err="1"/>
              <a:t>Number</a:t>
            </a:r>
            <a:r>
              <a:rPr lang="hu-HU" sz="3200" dirty="0"/>
              <a:t> of </a:t>
            </a:r>
            <a:r>
              <a:rPr lang="hu-HU" sz="3200" dirty="0" err="1"/>
              <a:t>total</a:t>
            </a:r>
            <a:r>
              <a:rPr lang="hu-HU" sz="3200" dirty="0"/>
              <a:t> </a:t>
            </a:r>
            <a:r>
              <a:rPr lang="hu-HU" sz="3200" dirty="0" err="1"/>
              <a:t>Death</a:t>
            </a:r>
            <a:r>
              <a:rPr lang="hu-HU" sz="3200" dirty="0"/>
              <a:t> in </a:t>
            </a:r>
            <a:r>
              <a:rPr lang="hu-HU" sz="3200" dirty="0" err="1"/>
              <a:t>Czechia</a:t>
            </a:r>
            <a:r>
              <a:rPr lang="hu-HU" sz="3200" dirty="0"/>
              <a:t>, Hungary, Poland and </a:t>
            </a:r>
            <a:r>
              <a:rPr lang="hu-HU" sz="3200" dirty="0" err="1"/>
              <a:t>Slovakia</a:t>
            </a:r>
            <a:endParaRPr lang="en-US" sz="3200" dirty="0"/>
          </a:p>
        </p:txBody>
      </p:sp>
      <p:sp>
        <p:nvSpPr>
          <p:cNvPr id="3" name="Tartalom helye 2">
            <a:extLst>
              <a:ext uri="{FF2B5EF4-FFF2-40B4-BE49-F238E27FC236}">
                <a16:creationId xmlns:a16="http://schemas.microsoft.com/office/drawing/2014/main" id="{DB4B883A-4BE3-4EDA-9240-8ADD38715FB1}"/>
              </a:ext>
            </a:extLst>
          </p:cNvPr>
          <p:cNvSpPr>
            <a:spLocks noGrp="1"/>
          </p:cNvSpPr>
          <p:nvPr>
            <p:ph sz="quarter" idx="13"/>
          </p:nvPr>
        </p:nvSpPr>
        <p:spPr>
          <a:xfrm>
            <a:off x="913774" y="2367092"/>
            <a:ext cx="3893978" cy="3424107"/>
          </a:xfrm>
        </p:spPr>
        <p:txBody>
          <a:bodyPr vert="horz" lIns="91440" tIns="45720" rIns="91440" bIns="45720" rtlCol="0">
            <a:normAutofit/>
          </a:bodyPr>
          <a:lstStyle/>
          <a:p>
            <a:endParaRPr lang="en-US" sz="1600"/>
          </a:p>
        </p:txBody>
      </p:sp>
    </p:spTree>
    <p:extLst>
      <p:ext uri="{BB962C8B-B14F-4D97-AF65-F5344CB8AC3E}">
        <p14:creationId xmlns:p14="http://schemas.microsoft.com/office/powerpoint/2010/main" val="299237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Tartalom helye 4">
            <a:extLst>
              <a:ext uri="{FF2B5EF4-FFF2-40B4-BE49-F238E27FC236}">
                <a16:creationId xmlns:a16="http://schemas.microsoft.com/office/drawing/2014/main" id="{8A5C216F-CA32-41FF-80D5-73DE03C7B126}"/>
              </a:ext>
            </a:extLst>
          </p:cNvPr>
          <p:cNvPicPr>
            <a:picLocks noGrp="1"/>
          </p:cNvPicPr>
          <p:nvPr>
            <p:ph sz="quarter" idx="14"/>
          </p:nvPr>
        </p:nvPicPr>
        <p:blipFill>
          <a:blip r:embed="rId4" cstate="print">
            <a:extLst>
              <a:ext uri="{28A0092B-C50C-407E-A947-70E740481C1C}">
                <a14:useLocalDpi xmlns:a14="http://schemas.microsoft.com/office/drawing/2010/main" val="0"/>
              </a:ext>
            </a:extLst>
          </a:blip>
          <a:stretch>
            <a:fillRect/>
          </a:stretch>
        </p:blipFill>
        <p:spPr bwMode="auto">
          <a:xfrm>
            <a:off x="5078061" y="1066041"/>
            <a:ext cx="6200163" cy="4268716"/>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A21484BB-E3B1-4A3D-BA1C-F090AE788AAB}"/>
              </a:ext>
            </a:extLst>
          </p:cNvPr>
          <p:cNvSpPr>
            <a:spLocks noGrp="1"/>
          </p:cNvSpPr>
          <p:nvPr>
            <p:ph type="title"/>
          </p:nvPr>
        </p:nvSpPr>
        <p:spPr>
          <a:xfrm>
            <a:off x="913776" y="618517"/>
            <a:ext cx="3893976" cy="1596177"/>
          </a:xfrm>
        </p:spPr>
        <p:txBody>
          <a:bodyPr vert="horz" lIns="91440" tIns="45720" rIns="91440" bIns="45720" rtlCol="0" anchor="b">
            <a:normAutofit/>
          </a:bodyPr>
          <a:lstStyle/>
          <a:p>
            <a:pPr algn="l"/>
            <a:r>
              <a:rPr lang="en-US" sz="2400" b="0" i="0" dirty="0">
                <a:solidFill>
                  <a:srgbClr val="000000"/>
                </a:solidFill>
                <a:effectLst/>
                <a:latin typeface="Roboto"/>
              </a:rPr>
              <a:t>Age composition of COVID 19 infected (new cases) in Hungary </a:t>
            </a:r>
            <a:endParaRPr lang="en-US" sz="2400" dirty="0"/>
          </a:p>
        </p:txBody>
      </p:sp>
      <p:sp>
        <p:nvSpPr>
          <p:cNvPr id="3" name="Tartalom helye 2">
            <a:extLst>
              <a:ext uri="{FF2B5EF4-FFF2-40B4-BE49-F238E27FC236}">
                <a16:creationId xmlns:a16="http://schemas.microsoft.com/office/drawing/2014/main" id="{3EB6C18A-321F-42E4-9567-DE44D5D65DF9}"/>
              </a:ext>
            </a:extLst>
          </p:cNvPr>
          <p:cNvSpPr>
            <a:spLocks noGrp="1"/>
          </p:cNvSpPr>
          <p:nvPr>
            <p:ph sz="quarter" idx="13"/>
          </p:nvPr>
        </p:nvSpPr>
        <p:spPr>
          <a:xfrm>
            <a:off x="913774" y="2367092"/>
            <a:ext cx="3893978" cy="3424107"/>
          </a:xfrm>
        </p:spPr>
        <p:txBody>
          <a:bodyPr vert="horz" lIns="91440" tIns="45720" rIns="91440" bIns="45720" rtlCol="0">
            <a:normAutofit/>
          </a:bodyPr>
          <a:lstStyle/>
          <a:p>
            <a:pPr marL="0" indent="0">
              <a:buNone/>
            </a:pPr>
            <a:r>
              <a:rPr lang="en-US" b="0" i="0" dirty="0">
                <a:solidFill>
                  <a:srgbClr val="000000"/>
                </a:solidFill>
                <a:effectLst/>
                <a:latin typeface="Roboto"/>
              </a:rPr>
              <a:t>The third wave of the epidemic, attributed to the British mutant, is already affecting the working age population the most, in addition to the elderly. </a:t>
            </a:r>
            <a:endParaRPr lang="en-US" dirty="0"/>
          </a:p>
        </p:txBody>
      </p:sp>
    </p:spTree>
    <p:extLst>
      <p:ext uri="{BB962C8B-B14F-4D97-AF65-F5344CB8AC3E}">
        <p14:creationId xmlns:p14="http://schemas.microsoft.com/office/powerpoint/2010/main" val="388500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a:extLst>
              <a:ext uri="{FF2B5EF4-FFF2-40B4-BE49-F238E27FC236}">
                <a16:creationId xmlns:a16="http://schemas.microsoft.com/office/drawing/2014/main" id="{8BBACB16-32DD-4748-A687-1A4700391423}"/>
              </a:ext>
            </a:extLst>
          </p:cNvPr>
          <p:cNvPicPr>
            <a:picLocks noGrp="1" noChangeAspect="1"/>
          </p:cNvPicPr>
          <p:nvPr>
            <p:ph sz="quarter" idx="13"/>
          </p:nvPr>
        </p:nvPicPr>
        <p:blipFill>
          <a:blip r:embed="rId2"/>
          <a:stretch>
            <a:fillRect/>
          </a:stretch>
        </p:blipFill>
        <p:spPr>
          <a:xfrm>
            <a:off x="5078061" y="1116806"/>
            <a:ext cx="6200163" cy="4167187"/>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826A5355-9502-4394-AD28-63E9C561935B}"/>
              </a:ext>
            </a:extLst>
          </p:cNvPr>
          <p:cNvSpPr>
            <a:spLocks noGrp="1"/>
          </p:cNvSpPr>
          <p:nvPr>
            <p:ph type="title"/>
          </p:nvPr>
        </p:nvSpPr>
        <p:spPr>
          <a:xfrm>
            <a:off x="913776" y="618517"/>
            <a:ext cx="3893976" cy="1596177"/>
          </a:xfrm>
        </p:spPr>
        <p:txBody>
          <a:bodyPr vert="horz" lIns="91440" tIns="45720" rIns="91440" bIns="45720" rtlCol="0" anchor="b">
            <a:normAutofit/>
          </a:bodyPr>
          <a:lstStyle/>
          <a:p>
            <a:pPr algn="l"/>
            <a:r>
              <a:rPr lang="hu-HU" dirty="0" err="1"/>
              <a:t>Central</a:t>
            </a:r>
            <a:r>
              <a:rPr lang="hu-HU" dirty="0"/>
              <a:t> Hungary</a:t>
            </a:r>
            <a:endParaRPr lang="en-US" dirty="0"/>
          </a:p>
        </p:txBody>
      </p:sp>
      <p:sp>
        <p:nvSpPr>
          <p:cNvPr id="4" name="Szöveg helye 3">
            <a:extLst>
              <a:ext uri="{FF2B5EF4-FFF2-40B4-BE49-F238E27FC236}">
                <a16:creationId xmlns:a16="http://schemas.microsoft.com/office/drawing/2014/main" id="{B4CDD731-FD6F-44B1-842B-4F3F6429F8A5}"/>
              </a:ext>
            </a:extLst>
          </p:cNvPr>
          <p:cNvSpPr>
            <a:spLocks noGrp="1"/>
          </p:cNvSpPr>
          <p:nvPr>
            <p:ph type="body" sz="half" idx="2"/>
          </p:nvPr>
        </p:nvSpPr>
        <p:spPr>
          <a:xfrm>
            <a:off x="913774" y="2367092"/>
            <a:ext cx="3893978" cy="3424107"/>
          </a:xfrm>
        </p:spPr>
        <p:txBody>
          <a:bodyPr vert="horz" lIns="91440" tIns="45720" rIns="91440" bIns="45720" rtlCol="0">
            <a:normAutofit fontScale="92500" lnSpcReduction="20000"/>
          </a:bodyPr>
          <a:lstStyle/>
          <a:p>
            <a:pPr algn="l"/>
            <a:r>
              <a:rPr lang="en-US" b="0" i="0" dirty="0">
                <a:solidFill>
                  <a:srgbClr val="000000"/>
                </a:solidFill>
                <a:effectLst/>
                <a:latin typeface="Roboto"/>
              </a:rPr>
              <a:t>The capital and the surrounding Pest county essentially form a labor market. </a:t>
            </a:r>
            <a:endParaRPr lang="hu-HU" b="0" i="0" dirty="0">
              <a:solidFill>
                <a:srgbClr val="000000"/>
              </a:solidFill>
              <a:effectLst/>
              <a:latin typeface="Roboto"/>
            </a:endParaRPr>
          </a:p>
          <a:p>
            <a:pPr algn="l"/>
            <a:r>
              <a:rPr lang="en-US" b="0" i="0" dirty="0">
                <a:solidFill>
                  <a:srgbClr val="000000"/>
                </a:solidFill>
                <a:effectLst/>
                <a:latin typeface="Roboto"/>
              </a:rPr>
              <a:t>40% of those living in Pest County commute to Budapest for work. </a:t>
            </a:r>
            <a:endParaRPr lang="hu-HU" b="0" i="0" dirty="0">
              <a:solidFill>
                <a:srgbClr val="000000"/>
              </a:solidFill>
              <a:effectLst/>
              <a:latin typeface="Roboto"/>
            </a:endParaRPr>
          </a:p>
          <a:p>
            <a:pPr algn="l"/>
            <a:r>
              <a:rPr lang="en-US" b="0" i="0" dirty="0">
                <a:solidFill>
                  <a:srgbClr val="000000"/>
                </a:solidFill>
                <a:effectLst/>
                <a:latin typeface="Roboto"/>
              </a:rPr>
              <a:t>About 25% of those working in the capital live in Pest county. Due to the hundreds of thousands of daily commuters and schoolchildren, the epidemic curves of the two counties fit closely together. </a:t>
            </a:r>
            <a:endParaRPr lang="en-US" dirty="0"/>
          </a:p>
        </p:txBody>
      </p:sp>
    </p:spTree>
    <p:extLst>
      <p:ext uri="{BB962C8B-B14F-4D97-AF65-F5344CB8AC3E}">
        <p14:creationId xmlns:p14="http://schemas.microsoft.com/office/powerpoint/2010/main" val="215063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4E4CA480-2DA6-4F7F-B60F-05D5E9910E4F}"/>
              </a:ext>
            </a:extLst>
          </p:cNvPr>
          <p:cNvPicPr>
            <a:picLocks noGrp="1" noChangeAspect="1"/>
          </p:cNvPicPr>
          <p:nvPr>
            <p:ph sz="quarter" idx="14"/>
          </p:nvPr>
        </p:nvPicPr>
        <p:blipFill>
          <a:blip r:embed="rId4"/>
          <a:stretch>
            <a:fillRect/>
          </a:stretch>
        </p:blipFill>
        <p:spPr>
          <a:xfrm>
            <a:off x="5078061" y="918102"/>
            <a:ext cx="6200163" cy="4564594"/>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BD7661D8-522F-4EAA-8F9D-2093A39CC01E}"/>
              </a:ext>
            </a:extLst>
          </p:cNvPr>
          <p:cNvSpPr>
            <a:spLocks noGrp="1"/>
          </p:cNvSpPr>
          <p:nvPr>
            <p:ph type="title"/>
          </p:nvPr>
        </p:nvSpPr>
        <p:spPr>
          <a:xfrm>
            <a:off x="913776" y="618517"/>
            <a:ext cx="3893976" cy="1596177"/>
          </a:xfrm>
        </p:spPr>
        <p:txBody>
          <a:bodyPr vert="horz" lIns="91440" tIns="45720" rIns="91440" bIns="45720" rtlCol="0" anchor="b">
            <a:normAutofit/>
          </a:bodyPr>
          <a:lstStyle/>
          <a:p>
            <a:pPr algn="l"/>
            <a:r>
              <a:rPr lang="en-US" sz="2000" b="0" i="0" dirty="0">
                <a:solidFill>
                  <a:srgbClr val="000000"/>
                </a:solidFill>
                <a:effectLst/>
                <a:latin typeface="Roboto"/>
              </a:rPr>
              <a:t>Central Hungary and neighboring counties. </a:t>
            </a:r>
            <a:endParaRPr lang="en-US" sz="2000" dirty="0"/>
          </a:p>
        </p:txBody>
      </p:sp>
      <p:sp>
        <p:nvSpPr>
          <p:cNvPr id="3" name="Tartalom helye 2">
            <a:extLst>
              <a:ext uri="{FF2B5EF4-FFF2-40B4-BE49-F238E27FC236}">
                <a16:creationId xmlns:a16="http://schemas.microsoft.com/office/drawing/2014/main" id="{05DD44A3-ECA9-4374-A9D4-B6A64B5ABC47}"/>
              </a:ext>
            </a:extLst>
          </p:cNvPr>
          <p:cNvSpPr>
            <a:spLocks noGrp="1"/>
          </p:cNvSpPr>
          <p:nvPr>
            <p:ph sz="quarter" idx="13"/>
          </p:nvPr>
        </p:nvSpPr>
        <p:spPr>
          <a:xfrm>
            <a:off x="913774" y="2367092"/>
            <a:ext cx="3893978" cy="3424107"/>
          </a:xfrm>
        </p:spPr>
        <p:txBody>
          <a:bodyPr vert="horz" lIns="91440" tIns="45720" rIns="91440" bIns="45720" rtlCol="0">
            <a:normAutofit/>
          </a:bodyPr>
          <a:lstStyle/>
          <a:p>
            <a:pPr marL="0" indent="0">
              <a:buNone/>
            </a:pPr>
            <a:r>
              <a:rPr lang="en-US" sz="1400" b="0" i="0" dirty="0">
                <a:solidFill>
                  <a:srgbClr val="000000"/>
                </a:solidFill>
                <a:effectLst/>
                <a:latin typeface="Roboto"/>
              </a:rPr>
              <a:t>Many of the counties adjacent to Pest County, with good public transport, also belong to the catchment area or travel-to-work area of Budapest. The southern and eastern parts of </a:t>
            </a:r>
            <a:r>
              <a:rPr lang="en-US" sz="1400" b="0" i="0" dirty="0" err="1">
                <a:solidFill>
                  <a:srgbClr val="000000"/>
                </a:solidFill>
                <a:effectLst/>
                <a:latin typeface="Roboto"/>
              </a:rPr>
              <a:t>Jász</a:t>
            </a:r>
            <a:r>
              <a:rPr lang="hu-HU" sz="1400" b="0" i="0" dirty="0">
                <a:solidFill>
                  <a:srgbClr val="000000"/>
                </a:solidFill>
                <a:effectLst/>
                <a:latin typeface="Roboto"/>
              </a:rPr>
              <a:t>-</a:t>
            </a:r>
            <a:r>
              <a:rPr lang="en-US" sz="1400" b="0" i="0" dirty="0" err="1">
                <a:solidFill>
                  <a:srgbClr val="000000"/>
                </a:solidFill>
                <a:effectLst/>
                <a:latin typeface="Roboto"/>
              </a:rPr>
              <a:t>nagykun</a:t>
            </a:r>
            <a:r>
              <a:rPr lang="en-US" sz="1400" b="0" i="0" dirty="0">
                <a:solidFill>
                  <a:srgbClr val="000000"/>
                </a:solidFill>
                <a:effectLst/>
                <a:latin typeface="Roboto"/>
              </a:rPr>
              <a:t>-Szolnok county no longer belong to these areas. Here, the spread of the epidemic is also slower. The question, however, is whether this will result in a minor infection or will only reach a peak at a later date. </a:t>
            </a:r>
            <a:endParaRPr lang="en-US" sz="1600" dirty="0"/>
          </a:p>
        </p:txBody>
      </p:sp>
    </p:spTree>
    <p:extLst>
      <p:ext uri="{BB962C8B-B14F-4D97-AF65-F5344CB8AC3E}">
        <p14:creationId xmlns:p14="http://schemas.microsoft.com/office/powerpoint/2010/main" val="371176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C9FF222-B0E1-4510-A885-B1A0D9E02761}"/>
              </a:ext>
            </a:extLst>
          </p:cNvPr>
          <p:cNvSpPr>
            <a:spLocks noGrp="1"/>
          </p:cNvSpPr>
          <p:nvPr>
            <p:ph type="title"/>
          </p:nvPr>
        </p:nvSpPr>
        <p:spPr>
          <a:xfrm>
            <a:off x="913775" y="618517"/>
            <a:ext cx="10364451" cy="1055301"/>
          </a:xfrm>
        </p:spPr>
        <p:txBody>
          <a:bodyPr/>
          <a:lstStyle/>
          <a:p>
            <a:r>
              <a:rPr lang="hu-HU" dirty="0"/>
              <a:t>IWIW and </a:t>
            </a:r>
            <a:r>
              <a:rPr lang="hu-HU" dirty="0" err="1"/>
              <a:t>Hungarian</a:t>
            </a:r>
            <a:r>
              <a:rPr lang="hu-HU" dirty="0"/>
              <a:t> </a:t>
            </a:r>
            <a:r>
              <a:rPr lang="hu-HU" dirty="0" err="1"/>
              <a:t>Settlements</a:t>
            </a:r>
            <a:endParaRPr lang="hu-HU" dirty="0"/>
          </a:p>
        </p:txBody>
      </p:sp>
      <p:sp>
        <p:nvSpPr>
          <p:cNvPr id="3" name="Tartalom helye 2">
            <a:extLst>
              <a:ext uri="{FF2B5EF4-FFF2-40B4-BE49-F238E27FC236}">
                <a16:creationId xmlns:a16="http://schemas.microsoft.com/office/drawing/2014/main" id="{86E547D4-542B-45AD-A660-8BB2C4E836DF}"/>
              </a:ext>
            </a:extLst>
          </p:cNvPr>
          <p:cNvSpPr>
            <a:spLocks noGrp="1"/>
          </p:cNvSpPr>
          <p:nvPr>
            <p:ph sz="quarter" idx="13"/>
          </p:nvPr>
        </p:nvSpPr>
        <p:spPr>
          <a:xfrm>
            <a:off x="913774" y="1673818"/>
            <a:ext cx="10363826" cy="4897464"/>
          </a:xfrm>
        </p:spPr>
        <p:txBody>
          <a:bodyPr>
            <a:noAutofit/>
          </a:bodyPr>
          <a:lstStyle/>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IWIW has always indicated exactly how many members there are in a given settlement. This data may have been due to two reasons.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lnSpc>
                <a:spcPct val="100000"/>
              </a:lnSpc>
              <a:spcBef>
                <a:spcPts val="0"/>
              </a:spcBef>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Everyone could have multiple profiles. To create a profile, you had to invite an already active member. Members usually had 3 invitations. This proved to be a serious barrier to entry. In smaller settlements, it was even easier to filter out multiple profiles generated by one person. But this was not usually the case.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lnSpc>
                <a:spcPct val="100000"/>
              </a:lnSpc>
              <a:spcBef>
                <a:spcPts val="0"/>
              </a:spcBef>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Another complicating factor was that everyone was able to enter their place of residence as they saw fit. The voluntary provision of the place of residence resulted in the names of the individual </a:t>
            </a:r>
            <a:r>
              <a:rPr lang="hu-HU" cap="none" dirty="0">
                <a:solidFill>
                  <a:srgbClr val="000000"/>
                </a:solidFill>
                <a:latin typeface="Times New Roman" panose="02020603050405020304" pitchFamily="18" charset="0"/>
                <a:cs typeface="Times New Roman" panose="02020603050405020304" pitchFamily="18" charset="0"/>
              </a:rPr>
              <a:t>H</a:t>
            </a:r>
            <a:r>
              <a:rPr lang="en-US" b="0" i="0" cap="none" dirty="0" err="1">
                <a:solidFill>
                  <a:srgbClr val="000000"/>
                </a:solidFill>
                <a:effectLst/>
                <a:latin typeface="Times New Roman" panose="02020603050405020304" pitchFamily="18" charset="0"/>
                <a:cs typeface="Times New Roman" panose="02020603050405020304" pitchFamily="18" charset="0"/>
              </a:rPr>
              <a:t>ungarian</a:t>
            </a:r>
            <a:r>
              <a:rPr lang="en-US" b="0" i="0" cap="none" dirty="0">
                <a:solidFill>
                  <a:srgbClr val="000000"/>
                </a:solidFill>
                <a:effectLst/>
                <a:latin typeface="Times New Roman" panose="02020603050405020304" pitchFamily="18" charset="0"/>
                <a:cs typeface="Times New Roman" panose="02020603050405020304" pitchFamily="18" charset="0"/>
              </a:rPr>
              <a:t> settlements being misrepresented by many. These were all assessed by the IWIW as separate settlements. It had to be continuously improved for each horizontal data collection. Usually, a third of the settlement names were poorly described.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lnSpc>
                <a:spcPct val="100000"/>
              </a:lnSpc>
              <a:spcBef>
                <a:spcPts val="0"/>
              </a:spcBef>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There were many local patriots that added the name of the settlement, district or street to the name of the settlement. These were also treated as independent settlements by IWIW. Filtering out these was </a:t>
            </a:r>
            <a:r>
              <a:rPr lang="en-US" b="0" i="0" cap="none" dirty="0" err="1">
                <a:solidFill>
                  <a:srgbClr val="000000"/>
                </a:solidFill>
                <a:effectLst/>
                <a:latin typeface="Times New Roman" panose="02020603050405020304" pitchFamily="18" charset="0"/>
                <a:cs typeface="Times New Roman" panose="02020603050405020304" pitchFamily="18" charset="0"/>
              </a:rPr>
              <a:t>sisyphean</a:t>
            </a:r>
            <a:r>
              <a:rPr lang="en-US" b="0" i="0" cap="none" dirty="0">
                <a:solidFill>
                  <a:srgbClr val="000000"/>
                </a:solidFill>
                <a:effectLst/>
                <a:latin typeface="Times New Roman" panose="02020603050405020304" pitchFamily="18" charset="0"/>
                <a:cs typeface="Times New Roman" panose="02020603050405020304" pitchFamily="18" charset="0"/>
              </a:rPr>
              <a:t> work, but it could be solved. </a:t>
            </a:r>
            <a:endParaRPr lang="hu-HU"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26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B10F7227-D3FE-4ECC-928C-81F61119DD91}"/>
              </a:ext>
            </a:extLst>
          </p:cNvPr>
          <p:cNvPicPr>
            <a:picLocks noGrp="1" noChangeAspect="1"/>
          </p:cNvPicPr>
          <p:nvPr>
            <p:ph sz="quarter" idx="14"/>
          </p:nvPr>
        </p:nvPicPr>
        <p:blipFill>
          <a:blip r:embed="rId4"/>
          <a:stretch>
            <a:fillRect/>
          </a:stretch>
        </p:blipFill>
        <p:spPr>
          <a:xfrm>
            <a:off x="5536269" y="640831"/>
            <a:ext cx="5724634" cy="5461389"/>
          </a:xfrm>
          <a:prstGeom prst="rect">
            <a:avLst/>
          </a:prstGeom>
        </p:spPr>
      </p:pic>
      <p:sp>
        <p:nvSpPr>
          <p:cNvPr id="3" name="Tartalom helye 2">
            <a:extLst>
              <a:ext uri="{FF2B5EF4-FFF2-40B4-BE49-F238E27FC236}">
                <a16:creationId xmlns:a16="http://schemas.microsoft.com/office/drawing/2014/main" id="{5B596D89-7331-4784-8440-458AA1FF8BA7}"/>
              </a:ext>
            </a:extLst>
          </p:cNvPr>
          <p:cNvSpPr>
            <a:spLocks noGrp="1"/>
          </p:cNvSpPr>
          <p:nvPr>
            <p:ph sz="quarter" idx="13"/>
          </p:nvPr>
        </p:nvSpPr>
        <p:spPr>
          <a:xfrm>
            <a:off x="913774" y="1906292"/>
            <a:ext cx="3740509" cy="4711484"/>
          </a:xfrm>
        </p:spPr>
        <p:txBody>
          <a:bodyPr vert="horz" lIns="91440" tIns="45720" rIns="91440" bIns="45720" rtlCol="0">
            <a:normAutofit fontScale="92500" lnSpcReduction="20000"/>
          </a:bodyPr>
          <a:lstStyle/>
          <a:p>
            <a:pPr marL="0" indent="0">
              <a:buNone/>
            </a:pPr>
            <a:r>
              <a:rPr lang="en-US" sz="1600" b="0" i="0" dirty="0">
                <a:solidFill>
                  <a:srgbClr val="000000"/>
                </a:solidFill>
                <a:effectLst/>
                <a:latin typeface="Roboto"/>
              </a:rPr>
              <a:t>The rural counties with low population density - </a:t>
            </a:r>
            <a:r>
              <a:rPr lang="en-US" sz="1600" b="0" i="0" dirty="0" err="1">
                <a:solidFill>
                  <a:srgbClr val="000000"/>
                </a:solidFill>
                <a:effectLst/>
                <a:latin typeface="Roboto"/>
              </a:rPr>
              <a:t>Zala</a:t>
            </a:r>
            <a:r>
              <a:rPr lang="en-US" sz="1600" b="0" i="0" dirty="0">
                <a:solidFill>
                  <a:srgbClr val="000000"/>
                </a:solidFill>
                <a:effectLst/>
                <a:latin typeface="Roboto"/>
              </a:rPr>
              <a:t>, </a:t>
            </a:r>
            <a:r>
              <a:rPr lang="en-US" sz="1600" b="0" i="0" dirty="0" err="1">
                <a:solidFill>
                  <a:srgbClr val="000000"/>
                </a:solidFill>
                <a:effectLst/>
                <a:latin typeface="Roboto"/>
              </a:rPr>
              <a:t>Békés</a:t>
            </a:r>
            <a:r>
              <a:rPr lang="en-US" sz="1600" b="0" i="0" dirty="0">
                <a:solidFill>
                  <a:srgbClr val="000000"/>
                </a:solidFill>
                <a:effectLst/>
                <a:latin typeface="Roboto"/>
              </a:rPr>
              <a:t>, </a:t>
            </a:r>
            <a:r>
              <a:rPr lang="en-US" sz="1600" b="0" i="0" dirty="0" err="1">
                <a:solidFill>
                  <a:srgbClr val="000000"/>
                </a:solidFill>
                <a:effectLst/>
                <a:latin typeface="Roboto"/>
              </a:rPr>
              <a:t>Jász</a:t>
            </a:r>
            <a:r>
              <a:rPr lang="en-US" sz="1600" b="0" i="0" dirty="0">
                <a:solidFill>
                  <a:srgbClr val="000000"/>
                </a:solidFill>
                <a:effectLst/>
                <a:latin typeface="Roboto"/>
              </a:rPr>
              <a:t>-</a:t>
            </a:r>
            <a:r>
              <a:rPr lang="en-US" sz="1600" b="0" i="0" dirty="0" err="1">
                <a:solidFill>
                  <a:srgbClr val="000000"/>
                </a:solidFill>
                <a:effectLst/>
                <a:latin typeface="Roboto"/>
              </a:rPr>
              <a:t>Nagykun</a:t>
            </a:r>
            <a:r>
              <a:rPr lang="en-US" sz="1600" b="0" i="0" dirty="0">
                <a:solidFill>
                  <a:srgbClr val="000000"/>
                </a:solidFill>
                <a:effectLst/>
                <a:latin typeface="Roboto"/>
              </a:rPr>
              <a:t>-Szolnok - have the lowest infection in the third wave.</a:t>
            </a:r>
            <a:endParaRPr lang="hu-HU" sz="1600" b="0" i="0" dirty="0">
              <a:solidFill>
                <a:srgbClr val="000000"/>
              </a:solidFill>
              <a:effectLst/>
              <a:latin typeface="Roboto"/>
            </a:endParaRPr>
          </a:p>
          <a:p>
            <a:pPr marL="0" indent="0">
              <a:buNone/>
            </a:pPr>
            <a:r>
              <a:rPr lang="en-US" sz="1600" b="0" i="0" dirty="0">
                <a:solidFill>
                  <a:srgbClr val="000000"/>
                </a:solidFill>
                <a:effectLst/>
                <a:latin typeface="Roboto"/>
              </a:rPr>
              <a:t> Infrequent in</a:t>
            </a:r>
            <a:r>
              <a:rPr lang="hu-HU" sz="1600" b="0" i="0" dirty="0" err="1">
                <a:solidFill>
                  <a:srgbClr val="000000"/>
                </a:solidFill>
                <a:effectLst/>
                <a:latin typeface="Roboto"/>
              </a:rPr>
              <a:t>stallation</a:t>
            </a:r>
            <a:r>
              <a:rPr lang="en-US" sz="1600" b="0" i="0" dirty="0">
                <a:solidFill>
                  <a:srgbClr val="000000"/>
                </a:solidFill>
                <a:effectLst/>
                <a:latin typeface="Roboto"/>
              </a:rPr>
              <a:t>, typically walking or cycling within settlements, may result in lower infection rates. But the fact that the proportion of the age group most at risk due to high emigration is very low here may also play a role in this. The proportion of those infected is two and a half times higher than in these counties in the industrialized </a:t>
            </a:r>
            <a:r>
              <a:rPr lang="en-US" sz="1600" b="0" i="0" dirty="0" err="1">
                <a:solidFill>
                  <a:srgbClr val="000000"/>
                </a:solidFill>
                <a:effectLst/>
                <a:latin typeface="Roboto"/>
              </a:rPr>
              <a:t>Fejér</a:t>
            </a:r>
            <a:r>
              <a:rPr lang="en-US" sz="1600" b="0" i="0" dirty="0">
                <a:solidFill>
                  <a:srgbClr val="000000"/>
                </a:solidFill>
                <a:effectLst/>
                <a:latin typeface="Roboto"/>
              </a:rPr>
              <a:t> county and in the poorest county of the country in </a:t>
            </a:r>
            <a:r>
              <a:rPr lang="en-US" sz="1600" b="0" i="0" dirty="0" err="1">
                <a:solidFill>
                  <a:srgbClr val="000000"/>
                </a:solidFill>
                <a:effectLst/>
                <a:latin typeface="Roboto"/>
              </a:rPr>
              <a:t>Nógrád</a:t>
            </a:r>
            <a:r>
              <a:rPr lang="en-US" sz="1600" b="0" i="0" dirty="0">
                <a:solidFill>
                  <a:srgbClr val="000000"/>
                </a:solidFill>
                <a:effectLst/>
                <a:latin typeface="Roboto"/>
              </a:rPr>
              <a:t>. </a:t>
            </a:r>
            <a:endParaRPr lang="en-US" sz="1800" dirty="0"/>
          </a:p>
        </p:txBody>
      </p:sp>
      <p:sp>
        <p:nvSpPr>
          <p:cNvPr id="2" name="Cím 1">
            <a:extLst>
              <a:ext uri="{FF2B5EF4-FFF2-40B4-BE49-F238E27FC236}">
                <a16:creationId xmlns:a16="http://schemas.microsoft.com/office/drawing/2014/main" id="{E2BCB42B-B1D0-495A-9261-47464B0BCF48}"/>
              </a:ext>
            </a:extLst>
          </p:cNvPr>
          <p:cNvSpPr>
            <a:spLocks noGrp="1"/>
          </p:cNvSpPr>
          <p:nvPr>
            <p:ph type="title"/>
          </p:nvPr>
        </p:nvSpPr>
        <p:spPr>
          <a:xfrm>
            <a:off x="913774" y="640831"/>
            <a:ext cx="3740515" cy="1573863"/>
          </a:xfrm>
        </p:spPr>
        <p:txBody>
          <a:bodyPr vert="horz" lIns="91440" tIns="45720" rIns="91440" bIns="45720" rtlCol="0" anchor="ctr">
            <a:normAutofit/>
          </a:bodyPr>
          <a:lstStyle/>
          <a:p>
            <a:pPr algn="l"/>
            <a:r>
              <a:rPr lang="hu-HU" dirty="0" err="1"/>
              <a:t>Spatial</a:t>
            </a:r>
            <a:r>
              <a:rPr lang="hu-HU" dirty="0"/>
              <a:t> </a:t>
            </a:r>
            <a:r>
              <a:rPr lang="hu-HU" dirty="0" err="1"/>
              <a:t>differences</a:t>
            </a:r>
            <a:endParaRPr lang="en-US" dirty="0"/>
          </a:p>
        </p:txBody>
      </p:sp>
    </p:spTree>
    <p:extLst>
      <p:ext uri="{BB962C8B-B14F-4D97-AF65-F5344CB8AC3E}">
        <p14:creationId xmlns:p14="http://schemas.microsoft.com/office/powerpoint/2010/main" val="366731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FEDAAAE6-DEB5-4567-A613-C2D8CD69B723}"/>
              </a:ext>
            </a:extLst>
          </p:cNvPr>
          <p:cNvPicPr>
            <a:picLocks noGrp="1" noChangeAspect="1"/>
          </p:cNvPicPr>
          <p:nvPr>
            <p:ph sz="quarter" idx="13"/>
          </p:nvPr>
        </p:nvPicPr>
        <p:blipFill>
          <a:blip r:embed="rId4"/>
          <a:stretch>
            <a:fillRect/>
          </a:stretch>
        </p:blipFill>
        <p:spPr>
          <a:xfrm>
            <a:off x="5248643" y="1100019"/>
            <a:ext cx="6299887" cy="4543012"/>
          </a:xfrm>
          <a:prstGeom prst="rect">
            <a:avLst/>
          </a:prstGeom>
        </p:spPr>
      </p:pic>
      <p:sp>
        <p:nvSpPr>
          <p:cNvPr id="4" name="Szöveg helye 3">
            <a:extLst>
              <a:ext uri="{FF2B5EF4-FFF2-40B4-BE49-F238E27FC236}">
                <a16:creationId xmlns:a16="http://schemas.microsoft.com/office/drawing/2014/main" id="{4377C770-F529-4562-8421-988F0E0A4C4D}"/>
              </a:ext>
            </a:extLst>
          </p:cNvPr>
          <p:cNvSpPr>
            <a:spLocks noGrp="1"/>
          </p:cNvSpPr>
          <p:nvPr>
            <p:ph type="body" sz="half" idx="2"/>
          </p:nvPr>
        </p:nvSpPr>
        <p:spPr>
          <a:xfrm>
            <a:off x="913774" y="2367092"/>
            <a:ext cx="3740509" cy="3881309"/>
          </a:xfrm>
        </p:spPr>
        <p:txBody>
          <a:bodyPr vert="horz" lIns="91440" tIns="45720" rIns="91440" bIns="45720" rtlCol="0">
            <a:normAutofit/>
          </a:bodyPr>
          <a:lstStyle/>
          <a:p>
            <a:pPr indent="-228600" algn="l">
              <a:buFont typeface="Arial" panose="020B0604020202020204" pitchFamily="34" charset="0"/>
              <a:buChar char="•"/>
            </a:pPr>
            <a:endParaRPr lang="en-US" sz="1800"/>
          </a:p>
        </p:txBody>
      </p:sp>
      <p:sp>
        <p:nvSpPr>
          <p:cNvPr id="2" name="Cím 1">
            <a:extLst>
              <a:ext uri="{FF2B5EF4-FFF2-40B4-BE49-F238E27FC236}">
                <a16:creationId xmlns:a16="http://schemas.microsoft.com/office/drawing/2014/main" id="{CACEA3BC-A0A3-4761-BBD6-B3B10E05B66F}"/>
              </a:ext>
            </a:extLst>
          </p:cNvPr>
          <p:cNvSpPr>
            <a:spLocks noGrp="1"/>
          </p:cNvSpPr>
          <p:nvPr>
            <p:ph type="title"/>
          </p:nvPr>
        </p:nvSpPr>
        <p:spPr>
          <a:xfrm>
            <a:off x="913774" y="640831"/>
            <a:ext cx="3740515" cy="1573863"/>
          </a:xfrm>
        </p:spPr>
        <p:txBody>
          <a:bodyPr vert="horz" lIns="91440" tIns="45720" rIns="91440" bIns="45720" rtlCol="0" anchor="ctr">
            <a:normAutofit/>
          </a:bodyPr>
          <a:lstStyle/>
          <a:p>
            <a:pPr algn="l"/>
            <a:r>
              <a:rPr lang="hu-HU" sz="3600" dirty="0" err="1"/>
              <a:t>Transdanubia</a:t>
            </a:r>
            <a:endParaRPr lang="en-US" sz="3600" dirty="0"/>
          </a:p>
        </p:txBody>
      </p:sp>
    </p:spTree>
    <p:extLst>
      <p:ext uri="{BB962C8B-B14F-4D97-AF65-F5344CB8AC3E}">
        <p14:creationId xmlns:p14="http://schemas.microsoft.com/office/powerpoint/2010/main" val="421877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379CC808-7D5A-4B30-9D8E-A7644A7122AC}"/>
              </a:ext>
            </a:extLst>
          </p:cNvPr>
          <p:cNvPicPr>
            <a:picLocks noGrp="1" noChangeAspect="1"/>
          </p:cNvPicPr>
          <p:nvPr>
            <p:ph sz="quarter" idx="13"/>
          </p:nvPr>
        </p:nvPicPr>
        <p:blipFill>
          <a:blip r:embed="rId4"/>
          <a:stretch>
            <a:fillRect/>
          </a:stretch>
        </p:blipFill>
        <p:spPr>
          <a:xfrm>
            <a:off x="5078061" y="878757"/>
            <a:ext cx="6200163" cy="4643285"/>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6A466B06-FB00-4EAC-B242-926FC2A57989}"/>
              </a:ext>
            </a:extLst>
          </p:cNvPr>
          <p:cNvSpPr>
            <a:spLocks noGrp="1"/>
          </p:cNvSpPr>
          <p:nvPr>
            <p:ph type="title"/>
          </p:nvPr>
        </p:nvSpPr>
        <p:spPr>
          <a:xfrm>
            <a:off x="913776" y="618517"/>
            <a:ext cx="3893976" cy="512859"/>
          </a:xfrm>
        </p:spPr>
        <p:txBody>
          <a:bodyPr vert="horz" lIns="91440" tIns="45720" rIns="91440" bIns="45720" rtlCol="0" anchor="b">
            <a:normAutofit fontScale="90000"/>
          </a:bodyPr>
          <a:lstStyle/>
          <a:p>
            <a:pPr algn="l"/>
            <a:r>
              <a:rPr lang="hu-HU" dirty="0"/>
              <a:t>Alföld</a:t>
            </a:r>
            <a:endParaRPr lang="en-US" dirty="0"/>
          </a:p>
        </p:txBody>
      </p:sp>
      <p:sp>
        <p:nvSpPr>
          <p:cNvPr id="4" name="Szöveg helye 3">
            <a:extLst>
              <a:ext uri="{FF2B5EF4-FFF2-40B4-BE49-F238E27FC236}">
                <a16:creationId xmlns:a16="http://schemas.microsoft.com/office/drawing/2014/main" id="{F79F70FC-95A9-4318-A868-9AC450806C6F}"/>
              </a:ext>
            </a:extLst>
          </p:cNvPr>
          <p:cNvSpPr>
            <a:spLocks noGrp="1"/>
          </p:cNvSpPr>
          <p:nvPr>
            <p:ph type="body" sz="half" idx="2"/>
          </p:nvPr>
        </p:nvSpPr>
        <p:spPr>
          <a:xfrm>
            <a:off x="913774" y="1131376"/>
            <a:ext cx="3893978" cy="5300421"/>
          </a:xfrm>
        </p:spPr>
        <p:txBody>
          <a:bodyPr vert="horz" lIns="91440" tIns="45720" rIns="91440" bIns="45720" rtlCol="0">
            <a:normAutofit fontScale="92500" lnSpcReduction="10000"/>
          </a:bodyPr>
          <a:lstStyle/>
          <a:p>
            <a:pPr algn="l"/>
            <a:r>
              <a:rPr lang="en-US" b="0" i="0" dirty="0">
                <a:solidFill>
                  <a:srgbClr val="000000"/>
                </a:solidFill>
                <a:effectLst/>
                <a:latin typeface="Roboto"/>
              </a:rPr>
              <a:t>If we compare the second and third waves of the epidemic in the Hungarian counties, we can say the following conclusions very carefully. In the second wave, a high proportion of the elderly caused high infection values. In the third wave, high employment and dense incorporation cause high values. Exact data are not yet available, but it is believed that large industrial plants have become focal points of the epidemic. However, the rural nature of the settlements and the lack of large industrial plants can be an advantage in the third wave for the time being. </a:t>
            </a:r>
            <a:endParaRPr lang="hu-HU" b="0" i="0" dirty="0">
              <a:solidFill>
                <a:srgbClr val="000000"/>
              </a:solidFill>
              <a:effectLst/>
              <a:latin typeface="Roboto"/>
            </a:endParaRPr>
          </a:p>
          <a:p>
            <a:pPr algn="l"/>
            <a:r>
              <a:rPr lang="en-US" b="0" i="0" dirty="0">
                <a:solidFill>
                  <a:srgbClr val="000000"/>
                </a:solidFill>
                <a:effectLst/>
                <a:latin typeface="Roboto"/>
              </a:rPr>
              <a:t>But a final conclusion cannot yet be drawn.</a:t>
            </a:r>
            <a:endParaRPr lang="en-US" dirty="0"/>
          </a:p>
        </p:txBody>
      </p:sp>
    </p:spTree>
    <p:extLst>
      <p:ext uri="{BB962C8B-B14F-4D97-AF65-F5344CB8AC3E}">
        <p14:creationId xmlns:p14="http://schemas.microsoft.com/office/powerpoint/2010/main" val="289074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213579BC-13B1-4E1B-9E7C-AF68DB52094C}"/>
              </a:ext>
            </a:extLst>
          </p:cNvPr>
          <p:cNvPicPr>
            <a:picLocks noGrp="1" noChangeAspect="1"/>
          </p:cNvPicPr>
          <p:nvPr>
            <p:ph sz="quarter" idx="13"/>
          </p:nvPr>
        </p:nvPicPr>
        <p:blipFill>
          <a:blip r:embed="rId4"/>
          <a:stretch>
            <a:fillRect/>
          </a:stretch>
        </p:blipFill>
        <p:spPr>
          <a:xfrm>
            <a:off x="5078061" y="728170"/>
            <a:ext cx="6200163" cy="494445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59BBB6CE-4465-4599-BCE9-DDC52B1A158C}"/>
              </a:ext>
            </a:extLst>
          </p:cNvPr>
          <p:cNvSpPr>
            <a:spLocks noGrp="1"/>
          </p:cNvSpPr>
          <p:nvPr>
            <p:ph type="title"/>
          </p:nvPr>
        </p:nvSpPr>
        <p:spPr>
          <a:xfrm>
            <a:off x="913776" y="618517"/>
            <a:ext cx="3893976" cy="1596177"/>
          </a:xfrm>
        </p:spPr>
        <p:txBody>
          <a:bodyPr vert="horz" lIns="91440" tIns="45720" rIns="91440" bIns="45720" rtlCol="0" anchor="b">
            <a:normAutofit/>
          </a:bodyPr>
          <a:lstStyle/>
          <a:p>
            <a:pPr algn="l"/>
            <a:endParaRPr lang="en-US"/>
          </a:p>
        </p:txBody>
      </p:sp>
      <p:sp>
        <p:nvSpPr>
          <p:cNvPr id="4" name="Szöveg helye 3">
            <a:extLst>
              <a:ext uri="{FF2B5EF4-FFF2-40B4-BE49-F238E27FC236}">
                <a16:creationId xmlns:a16="http://schemas.microsoft.com/office/drawing/2014/main" id="{5846C460-D37A-4E32-B6B5-482DADB74190}"/>
              </a:ext>
            </a:extLst>
          </p:cNvPr>
          <p:cNvSpPr>
            <a:spLocks noGrp="1"/>
          </p:cNvSpPr>
          <p:nvPr>
            <p:ph type="body" sz="half" idx="2"/>
          </p:nvPr>
        </p:nvSpPr>
        <p:spPr>
          <a:xfrm>
            <a:off x="913774" y="2367092"/>
            <a:ext cx="3893978" cy="3424107"/>
          </a:xfrm>
        </p:spPr>
        <p:txBody>
          <a:bodyPr vert="horz" lIns="91440" tIns="45720" rIns="91440" bIns="45720" rtlCol="0">
            <a:normAutofit/>
          </a:bodyPr>
          <a:lstStyle/>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266451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4239E-3D10-4D95-AC0C-B918F456C024}"/>
              </a:ext>
            </a:extLst>
          </p:cNvPr>
          <p:cNvSpPr>
            <a:spLocks noGrp="1"/>
          </p:cNvSpPr>
          <p:nvPr>
            <p:ph type="title"/>
          </p:nvPr>
        </p:nvSpPr>
        <p:spPr/>
        <p:txBody>
          <a:bodyPr/>
          <a:lstStyle/>
          <a:p>
            <a:endParaRPr lang="hu-HU"/>
          </a:p>
        </p:txBody>
      </p:sp>
      <p:pic>
        <p:nvPicPr>
          <p:cNvPr id="6" name="Tartalom helye 5">
            <a:extLst>
              <a:ext uri="{FF2B5EF4-FFF2-40B4-BE49-F238E27FC236}">
                <a16:creationId xmlns:a16="http://schemas.microsoft.com/office/drawing/2014/main" id="{8561A782-13DF-4CB4-B5D8-E8D8CC9AE029}"/>
              </a:ext>
            </a:extLst>
          </p:cNvPr>
          <p:cNvPicPr>
            <a:picLocks noGrp="1" noChangeAspect="1"/>
          </p:cNvPicPr>
          <p:nvPr>
            <p:ph sz="quarter" idx="13"/>
          </p:nvPr>
        </p:nvPicPr>
        <p:blipFill>
          <a:blip r:embed="rId2"/>
          <a:stretch>
            <a:fillRect/>
          </a:stretch>
        </p:blipFill>
        <p:spPr>
          <a:xfrm>
            <a:off x="5086572" y="1635252"/>
            <a:ext cx="6182868" cy="3130296"/>
          </a:xfrm>
        </p:spPr>
      </p:pic>
      <p:sp>
        <p:nvSpPr>
          <p:cNvPr id="4" name="Szöveg helye 3">
            <a:extLst>
              <a:ext uri="{FF2B5EF4-FFF2-40B4-BE49-F238E27FC236}">
                <a16:creationId xmlns:a16="http://schemas.microsoft.com/office/drawing/2014/main" id="{97D3AE2C-140B-407F-B2E5-1E68EF68601D}"/>
              </a:ext>
            </a:extLst>
          </p:cNvPr>
          <p:cNvSpPr>
            <a:spLocks noGrp="1"/>
          </p:cNvSpPr>
          <p:nvPr>
            <p:ph type="body" sz="half" idx="2"/>
          </p:nvPr>
        </p:nvSpPr>
        <p:spPr/>
        <p:txBody>
          <a:bodyPr/>
          <a:lstStyle/>
          <a:p>
            <a:endParaRPr lang="hu-HU"/>
          </a:p>
        </p:txBody>
      </p:sp>
    </p:spTree>
    <p:extLst>
      <p:ext uri="{BB962C8B-B14F-4D97-AF65-F5344CB8AC3E}">
        <p14:creationId xmlns:p14="http://schemas.microsoft.com/office/powerpoint/2010/main" val="321841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30897F32-07A3-437F-A8D5-DF573EF320A2}"/>
              </a:ext>
            </a:extLst>
          </p:cNvPr>
          <p:cNvPicPr>
            <a:picLocks noGrp="1" noChangeAspect="1"/>
          </p:cNvPicPr>
          <p:nvPr>
            <p:ph sz="quarter" idx="13"/>
          </p:nvPr>
        </p:nvPicPr>
        <p:blipFill>
          <a:blip r:embed="rId4"/>
          <a:stretch>
            <a:fillRect/>
          </a:stretch>
        </p:blipFill>
        <p:spPr>
          <a:xfrm>
            <a:off x="5078061" y="1337464"/>
            <a:ext cx="6200163" cy="3725871"/>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A2DE48D1-4913-48C7-8BC3-804CD23881AD}"/>
              </a:ext>
            </a:extLst>
          </p:cNvPr>
          <p:cNvSpPr>
            <a:spLocks noGrp="1"/>
          </p:cNvSpPr>
          <p:nvPr>
            <p:ph type="title"/>
          </p:nvPr>
        </p:nvSpPr>
        <p:spPr>
          <a:xfrm>
            <a:off x="913776" y="618517"/>
            <a:ext cx="3893976" cy="1596177"/>
          </a:xfrm>
        </p:spPr>
        <p:txBody>
          <a:bodyPr vert="horz" lIns="91440" tIns="45720" rIns="91440" bIns="45720" rtlCol="0" anchor="b">
            <a:normAutofit/>
          </a:bodyPr>
          <a:lstStyle/>
          <a:p>
            <a:pPr algn="l"/>
            <a:endParaRPr lang="en-US"/>
          </a:p>
        </p:txBody>
      </p:sp>
      <p:sp>
        <p:nvSpPr>
          <p:cNvPr id="4" name="Szöveg helye 3">
            <a:extLst>
              <a:ext uri="{FF2B5EF4-FFF2-40B4-BE49-F238E27FC236}">
                <a16:creationId xmlns:a16="http://schemas.microsoft.com/office/drawing/2014/main" id="{B360A01B-604F-4A73-9B93-C618B35C45B2}"/>
              </a:ext>
            </a:extLst>
          </p:cNvPr>
          <p:cNvSpPr>
            <a:spLocks noGrp="1"/>
          </p:cNvSpPr>
          <p:nvPr>
            <p:ph type="body" sz="half" idx="2"/>
          </p:nvPr>
        </p:nvSpPr>
        <p:spPr>
          <a:xfrm>
            <a:off x="913774" y="2367092"/>
            <a:ext cx="3893978" cy="3424107"/>
          </a:xfrm>
        </p:spPr>
        <p:txBody>
          <a:bodyPr vert="horz" lIns="91440" tIns="45720" rIns="91440" bIns="45720" rtlCol="0">
            <a:normAutofit/>
          </a:bodyPr>
          <a:lstStyle/>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79304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Tartalom helye 5">
            <a:extLst>
              <a:ext uri="{FF2B5EF4-FFF2-40B4-BE49-F238E27FC236}">
                <a16:creationId xmlns:a16="http://schemas.microsoft.com/office/drawing/2014/main" id="{137D17C8-C8E1-484C-B0A0-249378EE19D0}"/>
              </a:ext>
            </a:extLst>
          </p:cNvPr>
          <p:cNvPicPr>
            <a:picLocks noGrp="1" noChangeAspect="1"/>
          </p:cNvPicPr>
          <p:nvPr>
            <p:ph sz="quarter" idx="13"/>
          </p:nvPr>
        </p:nvPicPr>
        <p:blipFill>
          <a:blip r:embed="rId4"/>
          <a:stretch>
            <a:fillRect/>
          </a:stretch>
        </p:blipFill>
        <p:spPr>
          <a:xfrm>
            <a:off x="5078413" y="1723973"/>
            <a:ext cx="6199187" cy="2952854"/>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Cím 1">
            <a:extLst>
              <a:ext uri="{FF2B5EF4-FFF2-40B4-BE49-F238E27FC236}">
                <a16:creationId xmlns:a16="http://schemas.microsoft.com/office/drawing/2014/main" id="{6892436B-2ACD-4074-B1A1-91204F3660EA}"/>
              </a:ext>
            </a:extLst>
          </p:cNvPr>
          <p:cNvSpPr>
            <a:spLocks noGrp="1"/>
          </p:cNvSpPr>
          <p:nvPr>
            <p:ph type="title"/>
          </p:nvPr>
        </p:nvSpPr>
        <p:spPr>
          <a:xfrm>
            <a:off x="913776" y="618517"/>
            <a:ext cx="3893976" cy="1596177"/>
          </a:xfrm>
        </p:spPr>
        <p:txBody>
          <a:bodyPr vert="horz" lIns="91440" tIns="45720" rIns="91440" bIns="45720" rtlCol="0" anchor="b">
            <a:normAutofit/>
          </a:bodyPr>
          <a:lstStyle/>
          <a:p>
            <a:pPr algn="l"/>
            <a:endParaRPr lang="en-US"/>
          </a:p>
        </p:txBody>
      </p:sp>
      <p:sp>
        <p:nvSpPr>
          <p:cNvPr id="4" name="Szöveg helye 3">
            <a:extLst>
              <a:ext uri="{FF2B5EF4-FFF2-40B4-BE49-F238E27FC236}">
                <a16:creationId xmlns:a16="http://schemas.microsoft.com/office/drawing/2014/main" id="{E9AAD5BC-F9FD-4B72-A06F-0AFB9F0182B3}"/>
              </a:ext>
            </a:extLst>
          </p:cNvPr>
          <p:cNvSpPr>
            <a:spLocks noGrp="1"/>
          </p:cNvSpPr>
          <p:nvPr>
            <p:ph type="body" sz="half" idx="2"/>
          </p:nvPr>
        </p:nvSpPr>
        <p:spPr>
          <a:xfrm>
            <a:off x="913774" y="2367092"/>
            <a:ext cx="3893978" cy="3424107"/>
          </a:xfrm>
        </p:spPr>
        <p:txBody>
          <a:bodyPr vert="horz" lIns="91440" tIns="45720" rIns="91440" bIns="45720" rtlCol="0">
            <a:normAutofit/>
          </a:bodyPr>
          <a:lstStyle/>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158058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9486A2-09B3-412F-B3D0-EA923855FED4}"/>
              </a:ext>
            </a:extLst>
          </p:cNvPr>
          <p:cNvSpPr>
            <a:spLocks noGrp="1"/>
          </p:cNvSpPr>
          <p:nvPr>
            <p:ph type="ctrTitle"/>
          </p:nvPr>
        </p:nvSpPr>
        <p:spPr/>
        <p:txBody>
          <a:bodyPr/>
          <a:lstStyle/>
          <a:p>
            <a:r>
              <a:rPr lang="hu-HU" dirty="0" err="1"/>
              <a:t>Thank</a:t>
            </a:r>
            <a:r>
              <a:rPr lang="hu-HU" dirty="0"/>
              <a:t> </a:t>
            </a:r>
            <a:r>
              <a:rPr lang="hu-HU" dirty="0" err="1"/>
              <a:t>you</a:t>
            </a:r>
            <a:r>
              <a:rPr lang="hu-HU" dirty="0"/>
              <a:t> </a:t>
            </a:r>
            <a:r>
              <a:rPr lang="hu-HU" dirty="0" err="1"/>
              <a:t>very</a:t>
            </a:r>
            <a:r>
              <a:rPr lang="hu-HU" dirty="0"/>
              <a:t> </a:t>
            </a:r>
            <a:r>
              <a:rPr lang="hu-HU" dirty="0" err="1"/>
              <a:t>much</a:t>
            </a:r>
            <a:r>
              <a:rPr lang="hu-HU" dirty="0"/>
              <a:t> </a:t>
            </a:r>
            <a:r>
              <a:rPr lang="hu-HU" dirty="0" err="1"/>
              <a:t>for</a:t>
            </a:r>
            <a:r>
              <a:rPr lang="hu-HU" dirty="0"/>
              <a:t> </a:t>
            </a:r>
            <a:r>
              <a:rPr lang="hu-HU" dirty="0" err="1"/>
              <a:t>your</a:t>
            </a:r>
            <a:r>
              <a:rPr lang="hu-HU" dirty="0"/>
              <a:t> </a:t>
            </a:r>
            <a:r>
              <a:rPr lang="hu-HU" dirty="0" err="1"/>
              <a:t>attention</a:t>
            </a:r>
            <a:endParaRPr lang="hu-HU" dirty="0"/>
          </a:p>
        </p:txBody>
      </p:sp>
      <p:sp>
        <p:nvSpPr>
          <p:cNvPr id="3" name="Alcím 2">
            <a:extLst>
              <a:ext uri="{FF2B5EF4-FFF2-40B4-BE49-F238E27FC236}">
                <a16:creationId xmlns:a16="http://schemas.microsoft.com/office/drawing/2014/main" id="{143AF082-4C0A-4275-B0F3-A0B1F2712A4F}"/>
              </a:ext>
            </a:extLst>
          </p:cNvPr>
          <p:cNvSpPr>
            <a:spLocks noGrp="1"/>
          </p:cNvSpPr>
          <p:nvPr>
            <p:ph type="subTitle" idx="1"/>
          </p:nvPr>
        </p:nvSpPr>
        <p:spPr/>
        <p:txBody>
          <a:bodyPr/>
          <a:lstStyle/>
          <a:p>
            <a:endParaRPr lang="hu-HU"/>
          </a:p>
        </p:txBody>
      </p:sp>
    </p:spTree>
    <p:extLst>
      <p:ext uri="{BB962C8B-B14F-4D97-AF65-F5344CB8AC3E}">
        <p14:creationId xmlns:p14="http://schemas.microsoft.com/office/powerpoint/2010/main" val="335346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54159D7-53F9-4D1C-8A27-A4DA8E2E3F19}"/>
              </a:ext>
            </a:extLst>
          </p:cNvPr>
          <p:cNvSpPr>
            <a:spLocks noGrp="1"/>
          </p:cNvSpPr>
          <p:nvPr>
            <p:ph type="title"/>
          </p:nvPr>
        </p:nvSpPr>
        <p:spPr>
          <a:xfrm>
            <a:off x="913775" y="618517"/>
            <a:ext cx="10364451" cy="683341"/>
          </a:xfrm>
        </p:spPr>
        <p:txBody>
          <a:bodyPr/>
          <a:lstStyle/>
          <a:p>
            <a:r>
              <a:rPr lang="hu-HU" dirty="0"/>
              <a:t>IWIW and </a:t>
            </a:r>
            <a:r>
              <a:rPr lang="hu-HU" dirty="0" err="1"/>
              <a:t>personal</a:t>
            </a:r>
            <a:r>
              <a:rPr lang="hu-HU" dirty="0"/>
              <a:t> </a:t>
            </a:r>
            <a:r>
              <a:rPr lang="hu-HU" dirty="0" err="1"/>
              <a:t>networks</a:t>
            </a:r>
            <a:endParaRPr lang="hu-HU" dirty="0"/>
          </a:p>
        </p:txBody>
      </p:sp>
      <p:sp>
        <p:nvSpPr>
          <p:cNvPr id="3" name="Tartalom helye 2">
            <a:extLst>
              <a:ext uri="{FF2B5EF4-FFF2-40B4-BE49-F238E27FC236}">
                <a16:creationId xmlns:a16="http://schemas.microsoft.com/office/drawing/2014/main" id="{D22324A7-EB5E-432E-8F66-6242A53872AD}"/>
              </a:ext>
            </a:extLst>
          </p:cNvPr>
          <p:cNvSpPr>
            <a:spLocks noGrp="1"/>
          </p:cNvSpPr>
          <p:nvPr>
            <p:ph sz="quarter" idx="13"/>
          </p:nvPr>
        </p:nvSpPr>
        <p:spPr>
          <a:xfrm>
            <a:off x="913774" y="1425844"/>
            <a:ext cx="10363826" cy="5129939"/>
          </a:xfrm>
        </p:spPr>
        <p:txBody>
          <a:bodyPr>
            <a:normAutofit fontScale="92500" lnSpcReduction="10000"/>
          </a:bodyPr>
          <a:lstStyle/>
          <a:p>
            <a:pPr marL="0" indent="0" rtl="0">
              <a:spcBef>
                <a:spcPts val="0"/>
              </a:spcBef>
              <a:buNone/>
            </a:pPr>
            <a:r>
              <a:rPr lang="en-US" cap="none" dirty="0">
                <a:solidFill>
                  <a:srgbClr val="000000"/>
                </a:solidFill>
                <a:effectLst/>
                <a:latin typeface="Times New Roman" panose="02020603050405020304" pitchFamily="18" charset="0"/>
                <a:cs typeface="Times New Roman" panose="02020603050405020304" pitchFamily="18" charset="0"/>
              </a:rPr>
              <a:t>IWIW was also able to graphically display the network of contacts of each of its members. Within the network of contacts, it was also possible to conjure networks of contacts between the acquaintances of each person. Today, </a:t>
            </a:r>
            <a:r>
              <a:rPr lang="hu-HU" cap="none" dirty="0">
                <a:solidFill>
                  <a:srgbClr val="000000"/>
                </a:solidFill>
                <a:latin typeface="Times New Roman" panose="02020603050405020304" pitchFamily="18" charset="0"/>
                <a:cs typeface="Times New Roman" panose="02020603050405020304" pitchFamily="18" charset="0"/>
              </a:rPr>
              <a:t>F</a:t>
            </a:r>
            <a:r>
              <a:rPr lang="en-US" cap="none" dirty="0" err="1">
                <a:solidFill>
                  <a:srgbClr val="000000"/>
                </a:solidFill>
                <a:effectLst/>
                <a:latin typeface="Times New Roman" panose="02020603050405020304" pitchFamily="18" charset="0"/>
                <a:cs typeface="Times New Roman" panose="02020603050405020304" pitchFamily="18" charset="0"/>
              </a:rPr>
              <a:t>acebook</a:t>
            </a:r>
            <a:r>
              <a:rPr lang="en-US" cap="none" dirty="0">
                <a:solidFill>
                  <a:srgbClr val="000000"/>
                </a:solidFill>
                <a:effectLst/>
                <a:latin typeface="Times New Roman" panose="02020603050405020304" pitchFamily="18" charset="0"/>
                <a:cs typeface="Times New Roman" panose="02020603050405020304" pitchFamily="18" charset="0"/>
              </a:rPr>
              <a:t> doesn’t do that. </a:t>
            </a:r>
            <a:endParaRPr lang="hu-HU"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cap="none" dirty="0">
                <a:solidFill>
                  <a:srgbClr val="000000"/>
                </a:solidFill>
                <a:effectLst/>
                <a:latin typeface="Times New Roman" panose="02020603050405020304" pitchFamily="18" charset="0"/>
                <a:cs typeface="Times New Roman" panose="02020603050405020304" pitchFamily="18" charset="0"/>
              </a:rPr>
              <a:t>You can know how many connections </a:t>
            </a:r>
            <a:r>
              <a:rPr lang="en-US" cap="none" dirty="0" err="1">
                <a:solidFill>
                  <a:srgbClr val="000000"/>
                </a:solidFill>
                <a:effectLst/>
                <a:latin typeface="Times New Roman" panose="02020603050405020304" pitchFamily="18" charset="0"/>
                <a:cs typeface="Times New Roman" panose="02020603050405020304" pitchFamily="18" charset="0"/>
              </a:rPr>
              <a:t>i</a:t>
            </a:r>
            <a:r>
              <a:rPr lang="en-US" cap="none" dirty="0">
                <a:solidFill>
                  <a:srgbClr val="000000"/>
                </a:solidFill>
                <a:effectLst/>
                <a:latin typeface="Times New Roman" panose="02020603050405020304" pitchFamily="18" charset="0"/>
                <a:cs typeface="Times New Roman" panose="02020603050405020304" pitchFamily="18" charset="0"/>
              </a:rPr>
              <a:t> have with each of my acquaintances. But </a:t>
            </a:r>
            <a:r>
              <a:rPr lang="hu-HU" cap="none" dirty="0">
                <a:solidFill>
                  <a:srgbClr val="000000"/>
                </a:solidFill>
                <a:latin typeface="Times New Roman" panose="02020603050405020304" pitchFamily="18" charset="0"/>
                <a:cs typeface="Times New Roman" panose="02020603050405020304" pitchFamily="18" charset="0"/>
              </a:rPr>
              <a:t>F</a:t>
            </a:r>
            <a:r>
              <a:rPr lang="en-US" cap="none" dirty="0" err="1">
                <a:solidFill>
                  <a:srgbClr val="000000"/>
                </a:solidFill>
                <a:effectLst/>
                <a:latin typeface="Times New Roman" panose="02020603050405020304" pitchFamily="18" charset="0"/>
                <a:cs typeface="Times New Roman" panose="02020603050405020304" pitchFamily="18" charset="0"/>
              </a:rPr>
              <a:t>acebook</a:t>
            </a:r>
            <a:r>
              <a:rPr lang="en-US" cap="none" dirty="0">
                <a:solidFill>
                  <a:srgbClr val="000000"/>
                </a:solidFill>
                <a:effectLst/>
                <a:latin typeface="Times New Roman" panose="02020603050405020304" pitchFamily="18" charset="0"/>
                <a:cs typeface="Times New Roman" panose="02020603050405020304" pitchFamily="18" charset="0"/>
              </a:rPr>
              <a:t> doesn’t publish what kind of network of contacts there are with acquaintances. </a:t>
            </a:r>
            <a:endParaRPr lang="hu-HU"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cap="none" dirty="0">
                <a:solidFill>
                  <a:srgbClr val="000000"/>
                </a:solidFill>
                <a:effectLst/>
                <a:latin typeface="Times New Roman" panose="02020603050405020304" pitchFamily="18" charset="0"/>
                <a:cs typeface="Times New Roman" panose="02020603050405020304" pitchFamily="18" charset="0"/>
              </a:rPr>
              <a:t>In </a:t>
            </a:r>
            <a:r>
              <a:rPr lang="en-US" cap="none" dirty="0" err="1">
                <a:solidFill>
                  <a:srgbClr val="000000"/>
                </a:solidFill>
                <a:effectLst/>
                <a:latin typeface="Times New Roman" panose="02020603050405020304" pitchFamily="18" charset="0"/>
                <a:cs typeface="Times New Roman" panose="02020603050405020304" pitchFamily="18" charset="0"/>
              </a:rPr>
              <a:t>iwiw</a:t>
            </a:r>
            <a:r>
              <a:rPr lang="en-US" cap="none" dirty="0">
                <a:solidFill>
                  <a:srgbClr val="000000"/>
                </a:solidFill>
                <a:effectLst/>
                <a:latin typeface="Times New Roman" panose="02020603050405020304" pitchFamily="18" charset="0"/>
                <a:cs typeface="Times New Roman" panose="02020603050405020304" pitchFamily="18" charset="0"/>
              </a:rPr>
              <a:t>, it was possible to find out who the atomized connections are. I called an atomized relationship one who is an acquaintance of an X member who does not know any of the acquaintances of the X member. </a:t>
            </a:r>
            <a:endParaRPr lang="hu-HU"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cap="none" dirty="0">
                <a:solidFill>
                  <a:srgbClr val="000000"/>
                </a:solidFill>
                <a:effectLst/>
                <a:latin typeface="Times New Roman" panose="02020603050405020304" pitchFamily="18" charset="0"/>
                <a:cs typeface="Times New Roman" panose="02020603050405020304" pitchFamily="18" charset="0"/>
              </a:rPr>
              <a:t>In </a:t>
            </a:r>
            <a:r>
              <a:rPr lang="en-US" cap="none" dirty="0" err="1">
                <a:solidFill>
                  <a:srgbClr val="000000"/>
                </a:solidFill>
                <a:effectLst/>
                <a:latin typeface="Times New Roman" panose="02020603050405020304" pitchFamily="18" charset="0"/>
                <a:cs typeface="Times New Roman" panose="02020603050405020304" pitchFamily="18" charset="0"/>
              </a:rPr>
              <a:t>iwiw</a:t>
            </a:r>
            <a:r>
              <a:rPr lang="en-US" cap="none" dirty="0">
                <a:solidFill>
                  <a:srgbClr val="000000"/>
                </a:solidFill>
                <a:effectLst/>
                <a:latin typeface="Times New Roman" panose="02020603050405020304" pitchFamily="18" charset="0"/>
                <a:cs typeface="Times New Roman" panose="02020603050405020304" pitchFamily="18" charset="0"/>
              </a:rPr>
              <a:t>, it was possible to identify groups of family, friends, classmates, or even work members of each member. It was easy to search by residence, job, school based on common groups. These could also be displayed graphically. Pretty much everyone within the groups knew everyone. </a:t>
            </a:r>
            <a:endParaRPr lang="hu-HU"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cap="none" dirty="0">
                <a:solidFill>
                  <a:srgbClr val="000000"/>
                </a:solidFill>
                <a:effectLst/>
                <a:latin typeface="Times New Roman" panose="02020603050405020304" pitchFamily="18" charset="0"/>
                <a:cs typeface="Times New Roman" panose="02020603050405020304" pitchFamily="18" charset="0"/>
              </a:rPr>
              <a:t>In </a:t>
            </a:r>
            <a:r>
              <a:rPr lang="en-US" cap="none" dirty="0" err="1">
                <a:solidFill>
                  <a:srgbClr val="000000"/>
                </a:solidFill>
                <a:effectLst/>
                <a:latin typeface="Times New Roman" panose="02020603050405020304" pitchFamily="18" charset="0"/>
                <a:cs typeface="Times New Roman" panose="02020603050405020304" pitchFamily="18" charset="0"/>
              </a:rPr>
              <a:t>iwiw</a:t>
            </a:r>
            <a:r>
              <a:rPr lang="en-US" cap="none" dirty="0">
                <a:solidFill>
                  <a:srgbClr val="000000"/>
                </a:solidFill>
                <a:effectLst/>
                <a:latin typeface="Times New Roman" panose="02020603050405020304" pitchFamily="18" charset="0"/>
                <a:cs typeface="Times New Roman" panose="02020603050405020304" pitchFamily="18" charset="0"/>
              </a:rPr>
              <a:t>, it was possible to assess how many such narrow or closed groups each member is a member of. </a:t>
            </a:r>
            <a:endParaRPr lang="hu-HU"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cap="none" dirty="0">
                <a:solidFill>
                  <a:srgbClr val="000000"/>
                </a:solidFill>
                <a:effectLst/>
                <a:latin typeface="Times New Roman" panose="02020603050405020304" pitchFamily="18" charset="0"/>
                <a:cs typeface="Times New Roman" panose="02020603050405020304" pitchFamily="18" charset="0"/>
              </a:rPr>
              <a:t>Anyone who has many contacts or is a member of many groups is usually considered a super user or contact person. </a:t>
            </a:r>
          </a:p>
          <a:p>
            <a:endParaRPr lang="hu-HU" dirty="0"/>
          </a:p>
        </p:txBody>
      </p:sp>
    </p:spTree>
    <p:extLst>
      <p:ext uri="{BB962C8B-B14F-4D97-AF65-F5344CB8AC3E}">
        <p14:creationId xmlns:p14="http://schemas.microsoft.com/office/powerpoint/2010/main" val="14539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07FE860-2122-4868-9555-00868074270D}"/>
              </a:ext>
            </a:extLst>
          </p:cNvPr>
          <p:cNvSpPr>
            <a:spLocks noGrp="1"/>
          </p:cNvSpPr>
          <p:nvPr>
            <p:ph type="title"/>
          </p:nvPr>
        </p:nvSpPr>
        <p:spPr>
          <a:xfrm>
            <a:off x="913775" y="618518"/>
            <a:ext cx="10364451" cy="1179286"/>
          </a:xfrm>
        </p:spPr>
        <p:txBody>
          <a:bodyPr/>
          <a:lstStyle/>
          <a:p>
            <a:r>
              <a:rPr lang="hu-HU" dirty="0"/>
              <a:t>IWIW </a:t>
            </a:r>
            <a:r>
              <a:rPr lang="hu-HU" dirty="0" err="1"/>
              <a:t>connections</a:t>
            </a:r>
            <a:r>
              <a:rPr lang="hu-HU" dirty="0"/>
              <a:t> </a:t>
            </a:r>
            <a:r>
              <a:rPr lang="hu-HU" dirty="0" err="1"/>
              <a:t>between</a:t>
            </a:r>
            <a:r>
              <a:rPr lang="hu-HU" dirty="0"/>
              <a:t> </a:t>
            </a:r>
            <a:r>
              <a:rPr lang="hu-HU" dirty="0" err="1"/>
              <a:t>two</a:t>
            </a:r>
            <a:r>
              <a:rPr lang="hu-HU" dirty="0"/>
              <a:t> </a:t>
            </a:r>
            <a:r>
              <a:rPr lang="hu-HU" dirty="0" err="1"/>
              <a:t>from</a:t>
            </a:r>
            <a:r>
              <a:rPr lang="hu-HU" dirty="0"/>
              <a:t> </a:t>
            </a:r>
            <a:r>
              <a:rPr lang="hu-HU" dirty="0" err="1"/>
              <a:t>each</a:t>
            </a:r>
            <a:r>
              <a:rPr lang="hu-HU" dirty="0"/>
              <a:t> </a:t>
            </a:r>
            <a:r>
              <a:rPr lang="hu-HU" dirty="0" err="1"/>
              <a:t>other</a:t>
            </a:r>
            <a:r>
              <a:rPr lang="hu-HU" dirty="0"/>
              <a:t> </a:t>
            </a:r>
            <a:r>
              <a:rPr lang="hu-HU" dirty="0" err="1"/>
              <a:t>independent</a:t>
            </a:r>
            <a:r>
              <a:rPr lang="hu-HU" dirty="0"/>
              <a:t> </a:t>
            </a:r>
            <a:r>
              <a:rPr lang="hu-HU" dirty="0" err="1"/>
              <a:t>Persons</a:t>
            </a:r>
            <a:endParaRPr lang="hu-HU" dirty="0"/>
          </a:p>
        </p:txBody>
      </p:sp>
      <p:sp>
        <p:nvSpPr>
          <p:cNvPr id="3" name="Tartalom helye 2">
            <a:extLst>
              <a:ext uri="{FF2B5EF4-FFF2-40B4-BE49-F238E27FC236}">
                <a16:creationId xmlns:a16="http://schemas.microsoft.com/office/drawing/2014/main" id="{7339C200-E7FE-4E57-9505-C9EF8761A14B}"/>
              </a:ext>
            </a:extLst>
          </p:cNvPr>
          <p:cNvSpPr>
            <a:spLocks noGrp="1"/>
          </p:cNvSpPr>
          <p:nvPr>
            <p:ph sz="quarter" idx="13"/>
          </p:nvPr>
        </p:nvSpPr>
        <p:spPr>
          <a:xfrm>
            <a:off x="913774" y="1797804"/>
            <a:ext cx="10363826" cy="4742481"/>
          </a:xfrm>
        </p:spPr>
        <p:txBody>
          <a:bodyPr>
            <a:normAutofit fontScale="85000" lnSpcReduction="20000"/>
          </a:bodyPr>
          <a:lstStyle/>
          <a:p>
            <a:pPr marL="0" indent="0">
              <a:spcBef>
                <a:spcPts val="0"/>
              </a:spcBef>
              <a:buNone/>
            </a:pPr>
            <a:r>
              <a:rPr lang="en-US" cap="none" dirty="0">
                <a:latin typeface="Times New Roman" panose="02020603050405020304" pitchFamily="18" charset="0"/>
                <a:cs typeface="Times New Roman" panose="02020603050405020304" pitchFamily="18" charset="0"/>
              </a:rPr>
              <a:t>IWIW was able to display mediators between two independent, unrelated people. The best case was when only one mediator was needed between two people. We call a mediator someone who was an acquaintance of both persons on IWIW. If both people had many, possibly hundreds, acquaintances, then the number of common acquaintances among them reached as high as sixty, seventy. But you could enter searches where the shortest relationship between the two people led through 2 or 3 people. From this level of relationships, IWIW has found a great deal between any two individuals.</a:t>
            </a:r>
          </a:p>
          <a:p>
            <a:pPr marL="0" indent="0">
              <a:spcBef>
                <a:spcPts val="0"/>
              </a:spcBef>
              <a:buNone/>
            </a:pPr>
            <a:r>
              <a:rPr lang="en-US" cap="none" dirty="0">
                <a:latin typeface="Times New Roman" panose="02020603050405020304" pitchFamily="18" charset="0"/>
                <a:cs typeface="Times New Roman" panose="02020603050405020304" pitchFamily="18" charset="0"/>
              </a:rPr>
              <a:t>Why did </a:t>
            </a:r>
            <a:r>
              <a:rPr lang="en-US" cap="none" dirty="0" err="1">
                <a:latin typeface="Times New Roman" panose="02020603050405020304" pitchFamily="18" charset="0"/>
                <a:cs typeface="Times New Roman" panose="02020603050405020304" pitchFamily="18" charset="0"/>
              </a:rPr>
              <a:t>iwiw</a:t>
            </a:r>
            <a:r>
              <a:rPr lang="en-US" cap="none" dirty="0">
                <a:latin typeface="Times New Roman" panose="02020603050405020304" pitchFamily="18" charset="0"/>
                <a:cs typeface="Times New Roman" panose="02020603050405020304" pitchFamily="18" charset="0"/>
              </a:rPr>
              <a:t> fail against </a:t>
            </a:r>
            <a:r>
              <a:rPr lang="hu-HU" cap="none" dirty="0">
                <a:latin typeface="Times New Roman" panose="02020603050405020304" pitchFamily="18" charset="0"/>
                <a:cs typeface="Times New Roman" panose="02020603050405020304" pitchFamily="18" charset="0"/>
              </a:rPr>
              <a:t>F</a:t>
            </a:r>
            <a:r>
              <a:rPr lang="en-US" cap="none" dirty="0" err="1">
                <a:latin typeface="Times New Roman" panose="02020603050405020304" pitchFamily="18" charset="0"/>
                <a:cs typeface="Times New Roman" panose="02020603050405020304" pitchFamily="18" charset="0"/>
              </a:rPr>
              <a:t>acebook</a:t>
            </a:r>
            <a:r>
              <a:rPr lang="en-US" cap="none" dirty="0">
                <a:latin typeface="Times New Roman" panose="02020603050405020304" pitchFamily="18" charset="0"/>
                <a:cs typeface="Times New Roman" panose="02020603050405020304" pitchFamily="18" charset="0"/>
              </a:rPr>
              <a:t>?</a:t>
            </a:r>
          </a:p>
          <a:p>
            <a:pPr>
              <a:spcBef>
                <a:spcPts val="0"/>
              </a:spcBef>
            </a:pPr>
            <a:r>
              <a:rPr lang="en-US" cap="none" dirty="0">
                <a:latin typeface="Times New Roman" panose="02020603050405020304" pitchFamily="18" charset="0"/>
                <a:cs typeface="Times New Roman" panose="02020603050405020304" pitchFamily="18" charset="0"/>
              </a:rPr>
              <a:t>1. His design was poor compared to </a:t>
            </a:r>
            <a:r>
              <a:rPr lang="hu-HU" cap="none" dirty="0">
                <a:latin typeface="Times New Roman" panose="02020603050405020304" pitchFamily="18" charset="0"/>
                <a:cs typeface="Times New Roman" panose="02020603050405020304" pitchFamily="18" charset="0"/>
              </a:rPr>
              <a:t>F</a:t>
            </a:r>
            <a:r>
              <a:rPr lang="en-US" cap="none" dirty="0" err="1">
                <a:latin typeface="Times New Roman" panose="02020603050405020304" pitchFamily="18" charset="0"/>
                <a:cs typeface="Times New Roman" panose="02020603050405020304" pitchFamily="18" charset="0"/>
              </a:rPr>
              <a:t>acebook</a:t>
            </a:r>
            <a:r>
              <a:rPr lang="en-US" cap="none" dirty="0">
                <a:latin typeface="Times New Roman" panose="02020603050405020304" pitchFamily="18" charset="0"/>
                <a:cs typeface="Times New Roman" panose="02020603050405020304" pitchFamily="18" charset="0"/>
              </a:rPr>
              <a:t>. This also had an IT background, because in </a:t>
            </a:r>
            <a:r>
              <a:rPr lang="hu-HU" cap="none" dirty="0">
                <a:latin typeface="Times New Roman" panose="02020603050405020304" pitchFamily="18" charset="0"/>
                <a:cs typeface="Times New Roman" panose="02020603050405020304" pitchFamily="18" charset="0"/>
              </a:rPr>
              <a:t>H</a:t>
            </a:r>
            <a:r>
              <a:rPr lang="en-US" cap="none" dirty="0" err="1">
                <a:latin typeface="Times New Roman" panose="02020603050405020304" pitchFamily="18" charset="0"/>
                <a:cs typeface="Times New Roman" panose="02020603050405020304" pitchFamily="18" charset="0"/>
              </a:rPr>
              <a:t>ungary</a:t>
            </a:r>
            <a:r>
              <a:rPr lang="en-US" cap="none" dirty="0">
                <a:latin typeface="Times New Roman" panose="02020603050405020304" pitchFamily="18" charset="0"/>
                <a:cs typeface="Times New Roman" panose="02020603050405020304" pitchFamily="18" charset="0"/>
              </a:rPr>
              <a:t> significantly lower performance desktop computers were used than in the USA. The downloadability of the pages will be scaled to the </a:t>
            </a:r>
            <a:r>
              <a:rPr lang="hu-HU" cap="none" dirty="0">
                <a:latin typeface="Times New Roman" panose="02020603050405020304" pitchFamily="18" charset="0"/>
                <a:cs typeface="Times New Roman" panose="02020603050405020304" pitchFamily="18" charset="0"/>
              </a:rPr>
              <a:t>H</a:t>
            </a:r>
            <a:r>
              <a:rPr lang="en-US" cap="none" dirty="0" err="1">
                <a:latin typeface="Times New Roman" panose="02020603050405020304" pitchFamily="18" charset="0"/>
                <a:cs typeface="Times New Roman" panose="02020603050405020304" pitchFamily="18" charset="0"/>
              </a:rPr>
              <a:t>ungarian</a:t>
            </a:r>
            <a:r>
              <a:rPr lang="en-US" cap="none" dirty="0">
                <a:latin typeface="Times New Roman" panose="02020603050405020304" pitchFamily="18" charset="0"/>
                <a:cs typeface="Times New Roman" panose="02020603050405020304" pitchFamily="18" charset="0"/>
              </a:rPr>
              <a:t> computer file.</a:t>
            </a:r>
          </a:p>
          <a:p>
            <a:pPr>
              <a:spcBef>
                <a:spcPts val="0"/>
              </a:spcBef>
            </a:pPr>
            <a:r>
              <a:rPr lang="en-US" cap="none" dirty="0">
                <a:latin typeface="Times New Roman" panose="02020603050405020304" pitchFamily="18" charset="0"/>
                <a:cs typeface="Times New Roman" panose="02020603050405020304" pitchFamily="18" charset="0"/>
              </a:rPr>
              <a:t>2. The server behind IWIW was significantly smaller. Because of this, the download was often slow. But the founders and owners did not have enough capital and a proper business strategy for development.</a:t>
            </a:r>
          </a:p>
          <a:p>
            <a:pPr>
              <a:spcBef>
                <a:spcPts val="0"/>
              </a:spcBef>
            </a:pPr>
            <a:r>
              <a:rPr lang="en-US" cap="none" dirty="0">
                <a:latin typeface="Times New Roman" panose="02020603050405020304" pitchFamily="18" charset="0"/>
                <a:cs typeface="Times New Roman" panose="02020603050405020304" pitchFamily="18" charset="0"/>
              </a:rPr>
              <a:t>3. The invitation as an entry barrier was actually a limiting factor after a while. People living in big cities no longer took advantage of their invitations as the </a:t>
            </a:r>
            <a:r>
              <a:rPr lang="en-US" cap="none" dirty="0" err="1">
                <a:latin typeface="Times New Roman" panose="02020603050405020304" pitchFamily="18" charset="0"/>
                <a:cs typeface="Times New Roman" panose="02020603050405020304" pitchFamily="18" charset="0"/>
              </a:rPr>
              <a:t>iwiw</a:t>
            </a:r>
            <a:r>
              <a:rPr lang="en-US" cap="none" dirty="0">
                <a:latin typeface="Times New Roman" panose="02020603050405020304" pitchFamily="18" charset="0"/>
                <a:cs typeface="Times New Roman" panose="02020603050405020304" pitchFamily="18" charset="0"/>
              </a:rPr>
              <a:t> penetration of their place of residence increased. People living in small, peripheral villages did not have access to it.</a:t>
            </a:r>
          </a:p>
          <a:p>
            <a:pPr>
              <a:spcBef>
                <a:spcPts val="0"/>
              </a:spcBef>
            </a:pPr>
            <a:r>
              <a:rPr lang="en-US" cap="none" dirty="0">
                <a:latin typeface="Times New Roman" panose="02020603050405020304" pitchFamily="18" charset="0"/>
                <a:cs typeface="Times New Roman" panose="02020603050405020304" pitchFamily="18" charset="0"/>
              </a:rPr>
              <a:t>4. Privacy reasons may also have played a role. After all, one or two keystrokes were enough to map someone’s entire network of contacts above the social site. </a:t>
            </a:r>
            <a:endParaRPr lang="hu-HU"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11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E89862-EE6B-404F-ADBA-AC05FBD71A04}"/>
              </a:ext>
            </a:extLst>
          </p:cNvPr>
          <p:cNvSpPr>
            <a:spLocks noGrp="1"/>
          </p:cNvSpPr>
          <p:nvPr>
            <p:ph type="title"/>
          </p:nvPr>
        </p:nvSpPr>
        <p:spPr>
          <a:xfrm>
            <a:off x="913774" y="231059"/>
            <a:ext cx="10364451" cy="776331"/>
          </a:xfrm>
        </p:spPr>
        <p:txBody>
          <a:bodyPr/>
          <a:lstStyle/>
          <a:p>
            <a:r>
              <a:rPr lang="hu-HU" dirty="0"/>
              <a:t>Research </a:t>
            </a:r>
            <a:r>
              <a:rPr lang="hu-HU" dirty="0" err="1"/>
              <a:t>methodology</a:t>
            </a:r>
            <a:endParaRPr lang="hu-HU" dirty="0"/>
          </a:p>
        </p:txBody>
      </p:sp>
      <p:sp>
        <p:nvSpPr>
          <p:cNvPr id="3" name="Tartalom helye 2">
            <a:extLst>
              <a:ext uri="{FF2B5EF4-FFF2-40B4-BE49-F238E27FC236}">
                <a16:creationId xmlns:a16="http://schemas.microsoft.com/office/drawing/2014/main" id="{161968AC-8A4E-439B-B2E2-FA03A117A7DA}"/>
              </a:ext>
            </a:extLst>
          </p:cNvPr>
          <p:cNvSpPr>
            <a:spLocks noGrp="1"/>
          </p:cNvSpPr>
          <p:nvPr>
            <p:ph sz="quarter" idx="13"/>
          </p:nvPr>
        </p:nvSpPr>
        <p:spPr>
          <a:xfrm>
            <a:off x="371960" y="1193370"/>
            <a:ext cx="11685722" cy="4866468"/>
          </a:xfrm>
        </p:spPr>
        <p:txBody>
          <a:bodyPr>
            <a:noAutofit/>
          </a:bodyPr>
          <a:lstStyle/>
          <a:p>
            <a:pPr marL="0" indent="0">
              <a:spcBef>
                <a:spcPts val="0"/>
              </a:spcBef>
              <a:buNone/>
            </a:pPr>
            <a:r>
              <a:rPr lang="en-US" sz="1800" b="0" i="0" cap="none" dirty="0">
                <a:solidFill>
                  <a:srgbClr val="000000"/>
                </a:solidFill>
                <a:effectLst/>
                <a:latin typeface="Times New Roman" panose="02020603050405020304" pitchFamily="18" charset="0"/>
                <a:cs typeface="Times New Roman" panose="02020603050405020304" pitchFamily="18" charset="0"/>
              </a:rPr>
              <a:t>In </a:t>
            </a:r>
            <a:r>
              <a:rPr lang="hu-HU" sz="1800" cap="none" dirty="0">
                <a:solidFill>
                  <a:srgbClr val="000000"/>
                </a:solidFill>
                <a:latin typeface="Times New Roman" panose="02020603050405020304" pitchFamily="18" charset="0"/>
                <a:cs typeface="Times New Roman" panose="02020603050405020304" pitchFamily="18" charset="0"/>
              </a:rPr>
              <a:t>J</a:t>
            </a:r>
            <a:r>
              <a:rPr lang="en-US" sz="1800" b="0" i="0" cap="none" dirty="0" err="1">
                <a:solidFill>
                  <a:srgbClr val="000000"/>
                </a:solidFill>
                <a:effectLst/>
                <a:latin typeface="Times New Roman" panose="02020603050405020304" pitchFamily="18" charset="0"/>
                <a:cs typeface="Times New Roman" panose="02020603050405020304" pitchFamily="18" charset="0"/>
              </a:rPr>
              <a:t>anuary</a:t>
            </a:r>
            <a:r>
              <a:rPr lang="en-US" sz="1800" b="0" i="0" cap="none" dirty="0">
                <a:solidFill>
                  <a:srgbClr val="000000"/>
                </a:solidFill>
                <a:effectLst/>
                <a:latin typeface="Times New Roman" panose="02020603050405020304" pitchFamily="18" charset="0"/>
                <a:cs typeface="Times New Roman" panose="02020603050405020304" pitchFamily="18" charset="0"/>
              </a:rPr>
              <a:t> 2004, for the first time, I collected the number of IWIW members per settlement. I examined the number of IWIW members and their proportion in relation to the total population per settlement.</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In 2004, when the first measurement was made in </a:t>
            </a:r>
            <a:r>
              <a:rPr lang="hu-HU" sz="1800" cap="none" dirty="0">
                <a:solidFill>
                  <a:srgbClr val="000000"/>
                </a:solidFill>
                <a:latin typeface="Times New Roman" panose="02020603050405020304" pitchFamily="18" charset="0"/>
                <a:cs typeface="Times New Roman" panose="02020603050405020304" pitchFamily="18" charset="0"/>
              </a:rPr>
              <a:t>B</a:t>
            </a:r>
            <a:r>
              <a:rPr lang="en-US" sz="1800" b="0" i="0" cap="none" dirty="0" err="1">
                <a:solidFill>
                  <a:srgbClr val="000000"/>
                </a:solidFill>
                <a:effectLst/>
                <a:latin typeface="Times New Roman" panose="02020603050405020304" pitchFamily="18" charset="0"/>
                <a:cs typeface="Times New Roman" panose="02020603050405020304" pitchFamily="18" charset="0"/>
              </a:rPr>
              <a:t>udapest</a:t>
            </a:r>
            <a:r>
              <a:rPr lang="en-US" sz="1800" b="0" i="0" cap="none" dirty="0">
                <a:solidFill>
                  <a:srgbClr val="000000"/>
                </a:solidFill>
                <a:effectLst/>
                <a:latin typeface="Times New Roman" panose="02020603050405020304" pitchFamily="18" charset="0"/>
                <a:cs typeface="Times New Roman" panose="02020603050405020304" pitchFamily="18" charset="0"/>
              </a:rPr>
              <a:t>, the </a:t>
            </a:r>
            <a:r>
              <a:rPr lang="hu-HU" sz="1800" cap="none" dirty="0">
                <a:solidFill>
                  <a:srgbClr val="000000"/>
                </a:solidFill>
                <a:latin typeface="Times New Roman" panose="02020603050405020304" pitchFamily="18" charset="0"/>
                <a:cs typeface="Times New Roman" panose="02020603050405020304" pitchFamily="18" charset="0"/>
              </a:rPr>
              <a:t>H</a:t>
            </a:r>
            <a:r>
              <a:rPr lang="en-US" sz="1800" b="0" i="0" cap="none" dirty="0" err="1">
                <a:solidFill>
                  <a:srgbClr val="000000"/>
                </a:solidFill>
                <a:effectLst/>
                <a:latin typeface="Times New Roman" panose="02020603050405020304" pitchFamily="18" charset="0"/>
                <a:cs typeface="Times New Roman" panose="02020603050405020304" pitchFamily="18" charset="0"/>
              </a:rPr>
              <a:t>ungarian</a:t>
            </a:r>
            <a:r>
              <a:rPr lang="en-US" sz="1800" b="0" i="0" cap="none" dirty="0">
                <a:solidFill>
                  <a:srgbClr val="000000"/>
                </a:solidFill>
                <a:effectLst/>
                <a:latin typeface="Times New Roman" panose="02020603050405020304" pitchFamily="18" charset="0"/>
                <a:cs typeface="Times New Roman" panose="02020603050405020304" pitchFamily="18" charset="0"/>
              </a:rPr>
              <a:t> capital, this ratio was already close to 50%. </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In the large cities with more than 100,000 inhabitants, where there are large universities, in </a:t>
            </a:r>
            <a:r>
              <a:rPr lang="hu-HU" sz="1800" cap="none" dirty="0">
                <a:solidFill>
                  <a:srgbClr val="000000"/>
                </a:solidFill>
                <a:latin typeface="Times New Roman" panose="02020603050405020304" pitchFamily="18" charset="0"/>
                <a:cs typeface="Times New Roman" panose="02020603050405020304" pitchFamily="18" charset="0"/>
              </a:rPr>
              <a:t>S</a:t>
            </a:r>
            <a:r>
              <a:rPr lang="en-US" sz="1800" b="0" i="0" cap="none" dirty="0" err="1">
                <a:solidFill>
                  <a:srgbClr val="000000"/>
                </a:solidFill>
                <a:effectLst/>
                <a:latin typeface="Times New Roman" panose="02020603050405020304" pitchFamily="18" charset="0"/>
                <a:cs typeface="Times New Roman" panose="02020603050405020304" pitchFamily="18" charset="0"/>
              </a:rPr>
              <a:t>zeged</a:t>
            </a:r>
            <a:r>
              <a:rPr lang="en-US" sz="1800" b="0" i="0" cap="none" dirty="0">
                <a:solidFill>
                  <a:srgbClr val="000000"/>
                </a:solidFill>
                <a:effectLst/>
                <a:latin typeface="Times New Roman" panose="02020603050405020304" pitchFamily="18" charset="0"/>
                <a:cs typeface="Times New Roman" panose="02020603050405020304" pitchFamily="18" charset="0"/>
              </a:rPr>
              <a:t>, </a:t>
            </a:r>
            <a:r>
              <a:rPr lang="hu-HU" sz="1800" cap="none" dirty="0">
                <a:solidFill>
                  <a:srgbClr val="000000"/>
                </a:solidFill>
                <a:latin typeface="Times New Roman" panose="02020603050405020304" pitchFamily="18" charset="0"/>
                <a:cs typeface="Times New Roman" panose="02020603050405020304" pitchFamily="18" charset="0"/>
              </a:rPr>
              <a:t>P</a:t>
            </a:r>
            <a:r>
              <a:rPr lang="en-US" sz="1800" b="0" i="0" cap="none" dirty="0" err="1">
                <a:solidFill>
                  <a:srgbClr val="000000"/>
                </a:solidFill>
                <a:effectLst/>
                <a:latin typeface="Times New Roman" panose="02020603050405020304" pitchFamily="18" charset="0"/>
                <a:cs typeface="Times New Roman" panose="02020603050405020304" pitchFamily="18" charset="0"/>
              </a:rPr>
              <a:t>écs</a:t>
            </a:r>
            <a:r>
              <a:rPr lang="en-US" sz="1800" b="0" i="0" cap="none" dirty="0">
                <a:solidFill>
                  <a:srgbClr val="000000"/>
                </a:solidFill>
                <a:effectLst/>
                <a:latin typeface="Times New Roman" panose="02020603050405020304" pitchFamily="18" charset="0"/>
                <a:cs typeface="Times New Roman" panose="02020603050405020304" pitchFamily="18" charset="0"/>
              </a:rPr>
              <a:t>, </a:t>
            </a:r>
            <a:r>
              <a:rPr lang="hu-HU" sz="1800" cap="none" dirty="0">
                <a:solidFill>
                  <a:srgbClr val="000000"/>
                </a:solidFill>
                <a:latin typeface="Times New Roman" panose="02020603050405020304" pitchFamily="18" charset="0"/>
                <a:cs typeface="Times New Roman" panose="02020603050405020304" pitchFamily="18" charset="0"/>
              </a:rPr>
              <a:t>G</a:t>
            </a:r>
            <a:r>
              <a:rPr lang="en-US" sz="1800" b="0" i="0" cap="none" dirty="0" err="1">
                <a:solidFill>
                  <a:srgbClr val="000000"/>
                </a:solidFill>
                <a:effectLst/>
                <a:latin typeface="Times New Roman" panose="02020603050405020304" pitchFamily="18" charset="0"/>
                <a:cs typeface="Times New Roman" panose="02020603050405020304" pitchFamily="18" charset="0"/>
              </a:rPr>
              <a:t>yőr</a:t>
            </a:r>
            <a:r>
              <a:rPr lang="en-US" sz="1800" b="0" i="0" cap="none" dirty="0">
                <a:solidFill>
                  <a:srgbClr val="000000"/>
                </a:solidFill>
                <a:effectLst/>
                <a:latin typeface="Times New Roman" panose="02020603050405020304" pitchFamily="18" charset="0"/>
                <a:cs typeface="Times New Roman" panose="02020603050405020304" pitchFamily="18" charset="0"/>
              </a:rPr>
              <a:t>, </a:t>
            </a:r>
            <a:r>
              <a:rPr lang="hu-HU" sz="1800" cap="none" dirty="0">
                <a:solidFill>
                  <a:srgbClr val="000000"/>
                </a:solidFill>
                <a:latin typeface="Times New Roman" panose="02020603050405020304" pitchFamily="18" charset="0"/>
                <a:cs typeface="Times New Roman" panose="02020603050405020304" pitchFamily="18" charset="0"/>
              </a:rPr>
              <a:t>M</a:t>
            </a:r>
            <a:r>
              <a:rPr lang="en-US" sz="1800" b="0" i="0" cap="none" dirty="0" err="1">
                <a:solidFill>
                  <a:srgbClr val="000000"/>
                </a:solidFill>
                <a:effectLst/>
                <a:latin typeface="Times New Roman" panose="02020603050405020304" pitchFamily="18" charset="0"/>
                <a:cs typeface="Times New Roman" panose="02020603050405020304" pitchFamily="18" charset="0"/>
              </a:rPr>
              <a:t>iskolc</a:t>
            </a:r>
            <a:r>
              <a:rPr lang="en-US" sz="1800" b="0" i="0" cap="none" dirty="0">
                <a:solidFill>
                  <a:srgbClr val="000000"/>
                </a:solidFill>
                <a:effectLst/>
                <a:latin typeface="Times New Roman" panose="02020603050405020304" pitchFamily="18" charset="0"/>
                <a:cs typeface="Times New Roman" panose="02020603050405020304" pitchFamily="18" charset="0"/>
              </a:rPr>
              <a:t>, the </a:t>
            </a:r>
            <a:r>
              <a:rPr lang="en-US" sz="1800" b="0" i="0" cap="none" dirty="0" err="1">
                <a:solidFill>
                  <a:srgbClr val="000000"/>
                </a:solidFill>
                <a:effectLst/>
                <a:latin typeface="Times New Roman" panose="02020603050405020304" pitchFamily="18" charset="0"/>
                <a:cs typeface="Times New Roman" panose="02020603050405020304" pitchFamily="18" charset="0"/>
              </a:rPr>
              <a:t>iwiw</a:t>
            </a:r>
            <a:r>
              <a:rPr lang="en-US" sz="1800" b="0" i="0" cap="none" dirty="0">
                <a:solidFill>
                  <a:srgbClr val="000000"/>
                </a:solidFill>
                <a:effectLst/>
                <a:latin typeface="Times New Roman" panose="02020603050405020304" pitchFamily="18" charset="0"/>
                <a:cs typeface="Times New Roman" panose="02020603050405020304" pitchFamily="18" charset="0"/>
              </a:rPr>
              <a:t> penetration was only 30%. </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Hungary's second largest city, </a:t>
            </a:r>
            <a:r>
              <a:rPr lang="hu-HU" sz="1800" cap="none" dirty="0">
                <a:solidFill>
                  <a:srgbClr val="000000"/>
                </a:solidFill>
                <a:latin typeface="Times New Roman" panose="02020603050405020304" pitchFamily="18" charset="0"/>
                <a:cs typeface="Times New Roman" panose="02020603050405020304" pitchFamily="18" charset="0"/>
              </a:rPr>
              <a:t>D</a:t>
            </a:r>
            <a:r>
              <a:rPr lang="en-US" sz="1800" b="0" i="0" cap="none" dirty="0" err="1">
                <a:solidFill>
                  <a:srgbClr val="000000"/>
                </a:solidFill>
                <a:effectLst/>
                <a:latin typeface="Times New Roman" panose="02020603050405020304" pitchFamily="18" charset="0"/>
                <a:cs typeface="Times New Roman" panose="02020603050405020304" pitchFamily="18" charset="0"/>
              </a:rPr>
              <a:t>ebrecen</a:t>
            </a:r>
            <a:r>
              <a:rPr lang="en-US" sz="1800" b="0" i="0" cap="none" dirty="0">
                <a:solidFill>
                  <a:srgbClr val="000000"/>
                </a:solidFill>
                <a:effectLst/>
                <a:latin typeface="Times New Roman" panose="02020603050405020304" pitchFamily="18" charset="0"/>
                <a:cs typeface="Times New Roman" panose="02020603050405020304" pitchFamily="18" charset="0"/>
              </a:rPr>
              <a:t>, is one of the poorest </a:t>
            </a:r>
            <a:r>
              <a:rPr lang="hu-HU" sz="1800" b="0" i="0" cap="none" dirty="0">
                <a:solidFill>
                  <a:srgbClr val="000000"/>
                </a:solidFill>
                <a:effectLst/>
                <a:latin typeface="Times New Roman" panose="02020603050405020304" pitchFamily="18" charset="0"/>
                <a:cs typeface="Times New Roman" panose="02020603050405020304" pitchFamily="18" charset="0"/>
              </a:rPr>
              <a:t>NUTS II</a:t>
            </a:r>
            <a:r>
              <a:rPr lang="en-US" sz="1800" b="0" i="0" cap="none" dirty="0">
                <a:solidFill>
                  <a:srgbClr val="000000"/>
                </a:solidFill>
                <a:effectLst/>
                <a:latin typeface="Times New Roman" panose="02020603050405020304" pitchFamily="18" charset="0"/>
                <a:cs typeface="Times New Roman" panose="02020603050405020304" pitchFamily="18" charset="0"/>
              </a:rPr>
              <a:t> </a:t>
            </a:r>
            <a:r>
              <a:rPr lang="hu-HU" sz="1800" b="0" i="0" cap="none" dirty="0" err="1">
                <a:solidFill>
                  <a:srgbClr val="000000"/>
                </a:solidFill>
                <a:effectLst/>
                <a:latin typeface="Times New Roman" panose="02020603050405020304" pitchFamily="18" charset="0"/>
                <a:cs typeface="Times New Roman" panose="02020603050405020304" pitchFamily="18" charset="0"/>
              </a:rPr>
              <a:t>regions</a:t>
            </a:r>
            <a:r>
              <a:rPr lang="en-US" sz="1800" b="0" i="0" cap="none" dirty="0">
                <a:solidFill>
                  <a:srgbClr val="000000"/>
                </a:solidFill>
                <a:effectLst/>
                <a:latin typeface="Times New Roman" panose="02020603050405020304" pitchFamily="18" charset="0"/>
                <a:cs typeface="Times New Roman" panose="02020603050405020304" pitchFamily="18" charset="0"/>
              </a:rPr>
              <a:t> in </a:t>
            </a:r>
            <a:r>
              <a:rPr lang="hu-HU" sz="1800" cap="none" dirty="0">
                <a:solidFill>
                  <a:srgbClr val="000000"/>
                </a:solidFill>
                <a:latin typeface="Times New Roman" panose="02020603050405020304" pitchFamily="18" charset="0"/>
                <a:cs typeface="Times New Roman" panose="02020603050405020304" pitchFamily="18" charset="0"/>
              </a:rPr>
              <a:t>E</a:t>
            </a:r>
            <a:r>
              <a:rPr lang="en-US" sz="1800" b="0" i="0" cap="none" dirty="0" err="1">
                <a:solidFill>
                  <a:srgbClr val="000000"/>
                </a:solidFill>
                <a:effectLst/>
                <a:latin typeface="Times New Roman" panose="02020603050405020304" pitchFamily="18" charset="0"/>
                <a:cs typeface="Times New Roman" panose="02020603050405020304" pitchFamily="18" charset="0"/>
              </a:rPr>
              <a:t>urope</a:t>
            </a:r>
            <a:r>
              <a:rPr lang="en-US" sz="1800" b="0" i="0" cap="none" dirty="0">
                <a:solidFill>
                  <a:srgbClr val="000000"/>
                </a:solidFill>
                <a:effectLst/>
                <a:latin typeface="Times New Roman" panose="02020603050405020304" pitchFamily="18" charset="0"/>
                <a:cs typeface="Times New Roman" panose="02020603050405020304" pitchFamily="18" charset="0"/>
              </a:rPr>
              <a:t>. Region and the headquarters of a large university followed by 25%. The center of the </a:t>
            </a:r>
            <a:r>
              <a:rPr lang="hu-HU" sz="1800" cap="none" dirty="0">
                <a:solidFill>
                  <a:srgbClr val="000000"/>
                </a:solidFill>
                <a:latin typeface="Times New Roman" panose="02020603050405020304" pitchFamily="18" charset="0"/>
                <a:cs typeface="Times New Roman" panose="02020603050405020304" pitchFamily="18" charset="0"/>
              </a:rPr>
              <a:t>H</a:t>
            </a:r>
            <a:r>
              <a:rPr lang="en-US" sz="1800" b="0" i="0" cap="none" dirty="0" err="1">
                <a:solidFill>
                  <a:srgbClr val="000000"/>
                </a:solidFill>
                <a:effectLst/>
                <a:latin typeface="Times New Roman" panose="02020603050405020304" pitchFamily="18" charset="0"/>
                <a:cs typeface="Times New Roman" panose="02020603050405020304" pitchFamily="18" charset="0"/>
              </a:rPr>
              <a:t>ungarian</a:t>
            </a:r>
            <a:r>
              <a:rPr lang="en-US" sz="1800" b="0" i="0" cap="none" dirty="0">
                <a:solidFill>
                  <a:srgbClr val="000000"/>
                </a:solidFill>
                <a:effectLst/>
                <a:latin typeface="Times New Roman" panose="02020603050405020304" pitchFamily="18" charset="0"/>
                <a:cs typeface="Times New Roman" panose="02020603050405020304" pitchFamily="18" charset="0"/>
              </a:rPr>
              <a:t> electronics industry, </a:t>
            </a:r>
            <a:r>
              <a:rPr lang="hu-HU" sz="1800" cap="none" dirty="0">
                <a:solidFill>
                  <a:srgbClr val="000000"/>
                </a:solidFill>
                <a:latin typeface="Times New Roman" panose="02020603050405020304" pitchFamily="18" charset="0"/>
                <a:cs typeface="Times New Roman" panose="02020603050405020304" pitchFamily="18" charset="0"/>
              </a:rPr>
              <a:t>S</a:t>
            </a:r>
            <a:r>
              <a:rPr lang="en-US" sz="1800" b="0" i="0" cap="none" dirty="0" err="1">
                <a:solidFill>
                  <a:srgbClr val="000000"/>
                </a:solidFill>
                <a:effectLst/>
                <a:latin typeface="Times New Roman" panose="02020603050405020304" pitchFamily="18" charset="0"/>
                <a:cs typeface="Times New Roman" panose="02020603050405020304" pitchFamily="18" charset="0"/>
              </a:rPr>
              <a:t>zékesfehérvár</a:t>
            </a:r>
            <a:r>
              <a:rPr lang="en-US" sz="1800" b="0" i="0" cap="none" dirty="0">
                <a:solidFill>
                  <a:srgbClr val="000000"/>
                </a:solidFill>
                <a:effectLst/>
                <a:latin typeface="Times New Roman" panose="02020603050405020304" pitchFamily="18" charset="0"/>
                <a:cs typeface="Times New Roman" panose="02020603050405020304" pitchFamily="18" charset="0"/>
              </a:rPr>
              <a:t>, which did not even have a university at the time, reached the same percentage. </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The other 12 county seats, usually with a population of between 50 and 100 thousand, had an average coverage of 20%. </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The other 150 small and medium-sized cities with a population of between 10 and 50,000 had an indicator of 10-20%.</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 In most cities with less than 10,000 inhabitants and large villages with more than 1,000 inhabitants, about 1000 settlements, the indicator was around 8-10%. </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In one third of the settlements, as in 1000 settlements, only 1-2 people were </a:t>
            </a:r>
            <a:r>
              <a:rPr lang="en-US" sz="1800" b="0" i="0" cap="none" dirty="0" err="1">
                <a:solidFill>
                  <a:srgbClr val="000000"/>
                </a:solidFill>
                <a:effectLst/>
                <a:latin typeface="Times New Roman" panose="02020603050405020304" pitchFamily="18" charset="0"/>
                <a:cs typeface="Times New Roman" panose="02020603050405020304" pitchFamily="18" charset="0"/>
              </a:rPr>
              <a:t>iwiw</a:t>
            </a:r>
            <a:r>
              <a:rPr lang="en-US" sz="1800" b="0" i="0" cap="none" dirty="0">
                <a:solidFill>
                  <a:srgbClr val="000000"/>
                </a:solidFill>
                <a:effectLst/>
                <a:latin typeface="Times New Roman" panose="02020603050405020304" pitchFamily="18" charset="0"/>
                <a:cs typeface="Times New Roman" panose="02020603050405020304" pitchFamily="18" charset="0"/>
              </a:rPr>
              <a:t> members at that time. Finally,</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There were about 1,000 settlements at the time of the first sampling where no one was a member of the community site at the time. </a:t>
            </a:r>
            <a:endParaRPr lang="hu-HU" sz="1800" b="0" i="0" cap="none" dirty="0">
              <a:solidFill>
                <a:srgbClr val="000000"/>
              </a:solidFill>
              <a:effectLst/>
              <a:latin typeface="Times New Roman" panose="02020603050405020304" pitchFamily="18" charset="0"/>
              <a:cs typeface="Times New Roman" panose="02020603050405020304" pitchFamily="18" charset="0"/>
            </a:endParaRPr>
          </a:p>
          <a:p>
            <a:pPr>
              <a:spcBef>
                <a:spcPts val="0"/>
              </a:spcBef>
            </a:pPr>
            <a:r>
              <a:rPr lang="en-US" sz="1800" b="0" i="0" cap="none" dirty="0">
                <a:solidFill>
                  <a:srgbClr val="000000"/>
                </a:solidFill>
                <a:effectLst/>
                <a:latin typeface="Times New Roman" panose="02020603050405020304" pitchFamily="18" charset="0"/>
                <a:cs typeface="Times New Roman" panose="02020603050405020304" pitchFamily="18" charset="0"/>
              </a:rPr>
              <a:t>This database was also a possible tool for measuring development. Openness, innovation, and the diversity of human relationships could also be measured with it.</a:t>
            </a:r>
            <a:endParaRPr lang="hu-HU"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4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705C39-993A-449B-9535-CE2EC2A655B3}"/>
              </a:ext>
            </a:extLst>
          </p:cNvPr>
          <p:cNvSpPr>
            <a:spLocks noGrp="1"/>
          </p:cNvSpPr>
          <p:nvPr>
            <p:ph type="title"/>
          </p:nvPr>
        </p:nvSpPr>
        <p:spPr/>
        <p:txBody>
          <a:bodyPr/>
          <a:lstStyle/>
          <a:p>
            <a:r>
              <a:rPr lang="hu-HU" dirty="0"/>
              <a:t>Research </a:t>
            </a:r>
            <a:r>
              <a:rPr lang="hu-HU" dirty="0" err="1"/>
              <a:t>Method</a:t>
            </a:r>
            <a:endParaRPr lang="hu-HU" dirty="0"/>
          </a:p>
        </p:txBody>
      </p:sp>
      <p:sp>
        <p:nvSpPr>
          <p:cNvPr id="3" name="Tartalom helye 2">
            <a:extLst>
              <a:ext uri="{FF2B5EF4-FFF2-40B4-BE49-F238E27FC236}">
                <a16:creationId xmlns:a16="http://schemas.microsoft.com/office/drawing/2014/main" id="{9726537E-9587-4856-84CD-B0374AC83E1E}"/>
              </a:ext>
            </a:extLst>
          </p:cNvPr>
          <p:cNvSpPr>
            <a:spLocks noGrp="1"/>
          </p:cNvSpPr>
          <p:nvPr>
            <p:ph sz="quarter" idx="13"/>
          </p:nvPr>
        </p:nvSpPr>
        <p:spPr/>
        <p:txBody>
          <a:bodyPr>
            <a:noAutofit/>
          </a:bodyPr>
          <a:lstStyle/>
          <a:p>
            <a:pPr>
              <a:spcBef>
                <a:spcPts val="0"/>
              </a:spcBef>
            </a:pPr>
            <a:r>
              <a:rPr lang="en-US" sz="1600" cap="none" dirty="0">
                <a:latin typeface="Times New Roman" panose="02020603050405020304" pitchFamily="18" charset="0"/>
                <a:cs typeface="Times New Roman" panose="02020603050405020304" pitchFamily="18" charset="0"/>
              </a:rPr>
              <a:t>After that, I repeated the sampling every month for a year.</a:t>
            </a:r>
          </a:p>
          <a:p>
            <a:pPr>
              <a:spcBef>
                <a:spcPts val="0"/>
              </a:spcBef>
            </a:pPr>
            <a:r>
              <a:rPr lang="en-US" sz="1600" cap="none" dirty="0">
                <a:latin typeface="Times New Roman" panose="02020603050405020304" pitchFamily="18" charset="0"/>
                <a:cs typeface="Times New Roman" panose="02020603050405020304" pitchFamily="18" charset="0"/>
              </a:rPr>
              <a:t>After a year, the proportion of </a:t>
            </a:r>
            <a:r>
              <a:rPr lang="en-US" sz="1600" cap="none" dirty="0" err="1">
                <a:latin typeface="Times New Roman" panose="02020603050405020304" pitchFamily="18" charset="0"/>
                <a:cs typeface="Times New Roman" panose="02020603050405020304" pitchFamily="18" charset="0"/>
              </a:rPr>
              <a:t>iwiw</a:t>
            </a:r>
            <a:r>
              <a:rPr lang="en-US" sz="1600" cap="none" dirty="0">
                <a:latin typeface="Times New Roman" panose="02020603050405020304" pitchFamily="18" charset="0"/>
                <a:cs typeface="Times New Roman" panose="02020603050405020304" pitchFamily="18" charset="0"/>
              </a:rPr>
              <a:t> users peaked in </a:t>
            </a:r>
            <a:r>
              <a:rPr lang="hu-HU" sz="1600" cap="none" dirty="0">
                <a:latin typeface="Times New Roman" panose="02020603050405020304" pitchFamily="18" charset="0"/>
                <a:cs typeface="Times New Roman" panose="02020603050405020304" pitchFamily="18" charset="0"/>
              </a:rPr>
              <a:t>B</a:t>
            </a:r>
            <a:r>
              <a:rPr lang="en-US" sz="1600" cap="none" dirty="0" err="1">
                <a:latin typeface="Times New Roman" panose="02020603050405020304" pitchFamily="18" charset="0"/>
                <a:cs typeface="Times New Roman" panose="02020603050405020304" pitchFamily="18" charset="0"/>
              </a:rPr>
              <a:t>udapest</a:t>
            </a:r>
            <a:r>
              <a:rPr lang="en-US" sz="1600" cap="none" dirty="0">
                <a:latin typeface="Times New Roman" panose="02020603050405020304" pitchFamily="18" charset="0"/>
                <a:cs typeface="Times New Roman" panose="02020603050405020304" pitchFamily="18" charset="0"/>
              </a:rPr>
              <a:t> at 80%.</a:t>
            </a:r>
          </a:p>
          <a:p>
            <a:pPr>
              <a:spcBef>
                <a:spcPts val="0"/>
              </a:spcBef>
            </a:pPr>
            <a:r>
              <a:rPr lang="en-US" sz="1600" cap="none" dirty="0">
                <a:latin typeface="Times New Roman" panose="02020603050405020304" pitchFamily="18" charset="0"/>
                <a:cs typeface="Times New Roman" panose="02020603050405020304" pitchFamily="18" charset="0"/>
              </a:rPr>
              <a:t>In the 5 most populous </a:t>
            </a:r>
            <a:r>
              <a:rPr lang="en-US" sz="1600" cap="none" dirty="0" err="1">
                <a:latin typeface="Times New Roman" panose="02020603050405020304" pitchFamily="18" charset="0"/>
                <a:cs typeface="Times New Roman" panose="02020603050405020304" pitchFamily="18" charset="0"/>
              </a:rPr>
              <a:t>hungarian</a:t>
            </a:r>
            <a:r>
              <a:rPr lang="en-US" sz="1600" cap="none" dirty="0">
                <a:latin typeface="Times New Roman" panose="02020603050405020304" pitchFamily="18" charset="0"/>
                <a:cs typeface="Times New Roman" panose="02020603050405020304" pitchFamily="18" charset="0"/>
              </a:rPr>
              <a:t> cities after the capital - </a:t>
            </a:r>
            <a:r>
              <a:rPr lang="hu-HU" sz="1600" cap="none" dirty="0">
                <a:latin typeface="Times New Roman" panose="02020603050405020304" pitchFamily="18" charset="0"/>
                <a:cs typeface="Times New Roman" panose="02020603050405020304" pitchFamily="18" charset="0"/>
              </a:rPr>
              <a:t>G</a:t>
            </a:r>
            <a:r>
              <a:rPr lang="en-US" sz="1600" cap="none" dirty="0" err="1">
                <a:latin typeface="Times New Roman" panose="02020603050405020304" pitchFamily="18" charset="0"/>
                <a:cs typeface="Times New Roman" panose="02020603050405020304" pitchFamily="18" charset="0"/>
              </a:rPr>
              <a:t>yőr</a:t>
            </a:r>
            <a:r>
              <a:rPr lang="en-US" sz="1600" cap="none" dirty="0">
                <a:latin typeface="Times New Roman" panose="02020603050405020304" pitchFamily="18" charset="0"/>
                <a:cs typeface="Times New Roman" panose="02020603050405020304" pitchFamily="18" charset="0"/>
              </a:rPr>
              <a:t>, </a:t>
            </a:r>
            <a:r>
              <a:rPr lang="hu-HU" sz="1600" cap="none" dirty="0">
                <a:latin typeface="Times New Roman" panose="02020603050405020304" pitchFamily="18" charset="0"/>
                <a:cs typeface="Times New Roman" panose="02020603050405020304" pitchFamily="18" charset="0"/>
              </a:rPr>
              <a:t>P</a:t>
            </a:r>
            <a:r>
              <a:rPr lang="en-US" sz="1600" cap="none" dirty="0" err="1">
                <a:latin typeface="Times New Roman" panose="02020603050405020304" pitchFamily="18" charset="0"/>
                <a:cs typeface="Times New Roman" panose="02020603050405020304" pitchFamily="18" charset="0"/>
              </a:rPr>
              <a:t>écs</a:t>
            </a:r>
            <a:r>
              <a:rPr lang="en-US" sz="1600" cap="none" dirty="0">
                <a:latin typeface="Times New Roman" panose="02020603050405020304" pitchFamily="18" charset="0"/>
                <a:cs typeface="Times New Roman" panose="02020603050405020304" pitchFamily="18" charset="0"/>
              </a:rPr>
              <a:t>, </a:t>
            </a:r>
            <a:r>
              <a:rPr lang="hu-HU" sz="1600" cap="none" dirty="0">
                <a:latin typeface="Times New Roman" panose="02020603050405020304" pitchFamily="18" charset="0"/>
                <a:cs typeface="Times New Roman" panose="02020603050405020304" pitchFamily="18" charset="0"/>
              </a:rPr>
              <a:t>D</a:t>
            </a:r>
            <a:r>
              <a:rPr lang="en-US" sz="1600" cap="none" dirty="0" err="1">
                <a:latin typeface="Times New Roman" panose="02020603050405020304" pitchFamily="18" charset="0"/>
                <a:cs typeface="Times New Roman" panose="02020603050405020304" pitchFamily="18" charset="0"/>
              </a:rPr>
              <a:t>ebrecen</a:t>
            </a:r>
            <a:r>
              <a:rPr lang="en-US" sz="1600" cap="none" dirty="0">
                <a:latin typeface="Times New Roman" panose="02020603050405020304" pitchFamily="18" charset="0"/>
                <a:cs typeface="Times New Roman" panose="02020603050405020304" pitchFamily="18" charset="0"/>
              </a:rPr>
              <a:t>, </a:t>
            </a:r>
            <a:r>
              <a:rPr lang="hu-HU" sz="1600" cap="none" dirty="0">
                <a:latin typeface="Times New Roman" panose="02020603050405020304" pitchFamily="18" charset="0"/>
                <a:cs typeface="Times New Roman" panose="02020603050405020304" pitchFamily="18" charset="0"/>
              </a:rPr>
              <a:t>M</a:t>
            </a:r>
            <a:r>
              <a:rPr lang="en-US" sz="1600" cap="none" dirty="0" err="1">
                <a:latin typeface="Times New Roman" panose="02020603050405020304" pitchFamily="18" charset="0"/>
                <a:cs typeface="Times New Roman" panose="02020603050405020304" pitchFamily="18" charset="0"/>
              </a:rPr>
              <a:t>iskolc</a:t>
            </a:r>
            <a:r>
              <a:rPr lang="en-US" sz="1600" cap="none" dirty="0">
                <a:latin typeface="Times New Roman" panose="02020603050405020304" pitchFamily="18" charset="0"/>
                <a:cs typeface="Times New Roman" panose="02020603050405020304" pitchFamily="18" charset="0"/>
              </a:rPr>
              <a:t>, </a:t>
            </a:r>
            <a:r>
              <a:rPr lang="hu-HU" sz="1600" cap="none" dirty="0">
                <a:latin typeface="Times New Roman" panose="02020603050405020304" pitchFamily="18" charset="0"/>
                <a:cs typeface="Times New Roman" panose="02020603050405020304" pitchFamily="18" charset="0"/>
              </a:rPr>
              <a:t>S</a:t>
            </a:r>
            <a:r>
              <a:rPr lang="en-US" sz="1600" cap="none" dirty="0" err="1">
                <a:latin typeface="Times New Roman" panose="02020603050405020304" pitchFamily="18" charset="0"/>
                <a:cs typeface="Times New Roman" panose="02020603050405020304" pitchFamily="18" charset="0"/>
              </a:rPr>
              <a:t>zeged</a:t>
            </a:r>
            <a:r>
              <a:rPr lang="en-US" sz="1600" cap="none" dirty="0">
                <a:latin typeface="Times New Roman" panose="02020603050405020304" pitchFamily="18" charset="0"/>
                <a:cs typeface="Times New Roman" panose="02020603050405020304" pitchFamily="18" charset="0"/>
              </a:rPr>
              <a:t> - the proportion of </a:t>
            </a:r>
            <a:r>
              <a:rPr lang="en-US" sz="1600" cap="none" dirty="0" err="1">
                <a:latin typeface="Times New Roman" panose="02020603050405020304" pitchFamily="18" charset="0"/>
                <a:cs typeface="Times New Roman" panose="02020603050405020304" pitchFamily="18" charset="0"/>
              </a:rPr>
              <a:t>iwiw</a:t>
            </a:r>
            <a:r>
              <a:rPr lang="en-US" sz="1600" cap="none" dirty="0">
                <a:latin typeface="Times New Roman" panose="02020603050405020304" pitchFamily="18" charset="0"/>
                <a:cs typeface="Times New Roman" panose="02020603050405020304" pitchFamily="18" charset="0"/>
              </a:rPr>
              <a:t> users reached 70%.</a:t>
            </a:r>
          </a:p>
          <a:p>
            <a:pPr>
              <a:spcBef>
                <a:spcPts val="0"/>
              </a:spcBef>
            </a:pPr>
            <a:r>
              <a:rPr lang="en-US" sz="1600" cap="none" dirty="0">
                <a:latin typeface="Times New Roman" panose="02020603050405020304" pitchFamily="18" charset="0"/>
                <a:cs typeface="Times New Roman" panose="02020603050405020304" pitchFamily="18" charset="0"/>
              </a:rPr>
              <a:t>For the other 14 county capitals, the indicator reached 60%.</a:t>
            </a:r>
          </a:p>
          <a:p>
            <a:pPr>
              <a:spcBef>
                <a:spcPts val="0"/>
              </a:spcBef>
            </a:pPr>
            <a:r>
              <a:rPr lang="en-US" sz="1600" cap="none" dirty="0">
                <a:latin typeface="Times New Roman" panose="02020603050405020304" pitchFamily="18" charset="0"/>
                <a:cs typeface="Times New Roman" panose="02020603050405020304" pitchFamily="18" charset="0"/>
              </a:rPr>
              <a:t>In the 150 cities with a population between 10 and 50 thousand, the range of 40-50% was most observable. But in most cities, this value was close to 40%.</a:t>
            </a:r>
          </a:p>
          <a:p>
            <a:pPr>
              <a:spcBef>
                <a:spcPts val="0"/>
              </a:spcBef>
            </a:pPr>
            <a:r>
              <a:rPr lang="en-US" sz="1600" cap="none" dirty="0">
                <a:latin typeface="Times New Roman" panose="02020603050405020304" pitchFamily="18" charset="0"/>
                <a:cs typeface="Times New Roman" panose="02020603050405020304" pitchFamily="18" charset="0"/>
              </a:rPr>
              <a:t>In villages with more than 1,000 inhabitants, the rate was 25-30% maximum.</a:t>
            </a:r>
          </a:p>
          <a:p>
            <a:pPr>
              <a:spcBef>
                <a:spcPts val="0"/>
              </a:spcBef>
            </a:pPr>
            <a:r>
              <a:rPr lang="en-US" sz="1600" cap="none" dirty="0">
                <a:latin typeface="Times New Roman" panose="02020603050405020304" pitchFamily="18" charset="0"/>
                <a:cs typeface="Times New Roman" panose="02020603050405020304" pitchFamily="18" charset="0"/>
              </a:rPr>
              <a:t>In the 2,000 settlements of less than 1,000 people where </a:t>
            </a:r>
            <a:r>
              <a:rPr lang="en-US" sz="1600" cap="none" dirty="0" err="1">
                <a:latin typeface="Times New Roman" panose="02020603050405020304" pitchFamily="18" charset="0"/>
                <a:cs typeface="Times New Roman" panose="02020603050405020304" pitchFamily="18" charset="0"/>
              </a:rPr>
              <a:t>iwiw</a:t>
            </a:r>
            <a:r>
              <a:rPr lang="en-US" sz="1600" cap="none" dirty="0">
                <a:latin typeface="Times New Roman" panose="02020603050405020304" pitchFamily="18" charset="0"/>
                <a:cs typeface="Times New Roman" panose="02020603050405020304" pitchFamily="18" charset="0"/>
              </a:rPr>
              <a:t> appeared, they reached 20%.</a:t>
            </a:r>
          </a:p>
          <a:p>
            <a:pPr>
              <a:spcBef>
                <a:spcPts val="0"/>
              </a:spcBef>
            </a:pPr>
            <a:r>
              <a:rPr lang="en-US" sz="1600" cap="none" dirty="0">
                <a:latin typeface="Times New Roman" panose="02020603050405020304" pitchFamily="18" charset="0"/>
                <a:cs typeface="Times New Roman" panose="02020603050405020304" pitchFamily="18" charset="0"/>
              </a:rPr>
              <a:t>But even then, there were more than 300 settlements, 10% of </a:t>
            </a:r>
            <a:r>
              <a:rPr lang="en-US" sz="1600" cap="none" dirty="0" err="1">
                <a:latin typeface="Times New Roman" panose="02020603050405020304" pitchFamily="18" charset="0"/>
                <a:cs typeface="Times New Roman" panose="02020603050405020304" pitchFamily="18" charset="0"/>
              </a:rPr>
              <a:t>hungarian</a:t>
            </a:r>
            <a:r>
              <a:rPr lang="en-US" sz="1600" cap="none" dirty="0">
                <a:latin typeface="Times New Roman" panose="02020603050405020304" pitchFamily="18" charset="0"/>
                <a:cs typeface="Times New Roman" panose="02020603050405020304" pitchFamily="18" charset="0"/>
              </a:rPr>
              <a:t> settlements, where there were no </a:t>
            </a:r>
            <a:r>
              <a:rPr lang="en-US" sz="1600" cap="none" dirty="0" err="1">
                <a:latin typeface="Times New Roman" panose="02020603050405020304" pitchFamily="18" charset="0"/>
                <a:cs typeface="Times New Roman" panose="02020603050405020304" pitchFamily="18" charset="0"/>
              </a:rPr>
              <a:t>iwiw</a:t>
            </a:r>
            <a:r>
              <a:rPr lang="en-US" sz="1600" cap="none" dirty="0">
                <a:latin typeface="Times New Roman" panose="02020603050405020304" pitchFamily="18" charset="0"/>
                <a:cs typeface="Times New Roman" panose="02020603050405020304" pitchFamily="18" charset="0"/>
              </a:rPr>
              <a:t> users. Among such settlements were more than 2,000 people.</a:t>
            </a:r>
          </a:p>
          <a:p>
            <a:pPr>
              <a:spcBef>
                <a:spcPts val="0"/>
              </a:spcBef>
            </a:pPr>
            <a:r>
              <a:rPr lang="en-US" sz="1600" cap="none" dirty="0">
                <a:latin typeface="Times New Roman" panose="02020603050405020304" pitchFamily="18" charset="0"/>
                <a:cs typeface="Times New Roman" panose="02020603050405020304" pitchFamily="18" charset="0"/>
              </a:rPr>
              <a:t>In these 300 settlements, the peripheral situation, poverty is characterized by very weak relations with the outside world, and isolation. </a:t>
            </a:r>
            <a:endParaRPr lang="hu-HU"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71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291C3E-9BDC-42C5-BF99-FB8D119A5929}"/>
              </a:ext>
            </a:extLst>
          </p:cNvPr>
          <p:cNvSpPr>
            <a:spLocks noGrp="1"/>
          </p:cNvSpPr>
          <p:nvPr>
            <p:ph type="title"/>
          </p:nvPr>
        </p:nvSpPr>
        <p:spPr>
          <a:xfrm>
            <a:off x="681301" y="-311380"/>
            <a:ext cx="10364451" cy="1256778"/>
          </a:xfrm>
        </p:spPr>
        <p:txBody>
          <a:bodyPr/>
          <a:lstStyle/>
          <a:p>
            <a:r>
              <a:rPr lang="hu-HU" dirty="0" err="1"/>
              <a:t>Results</a:t>
            </a:r>
            <a:endParaRPr lang="hu-HU" dirty="0"/>
          </a:p>
        </p:txBody>
      </p:sp>
      <p:sp>
        <p:nvSpPr>
          <p:cNvPr id="3" name="Tartalom helye 2">
            <a:extLst>
              <a:ext uri="{FF2B5EF4-FFF2-40B4-BE49-F238E27FC236}">
                <a16:creationId xmlns:a16="http://schemas.microsoft.com/office/drawing/2014/main" id="{631F0B5E-AA42-441B-A258-9854678B96AA}"/>
              </a:ext>
            </a:extLst>
          </p:cNvPr>
          <p:cNvSpPr>
            <a:spLocks noGrp="1"/>
          </p:cNvSpPr>
          <p:nvPr>
            <p:ph sz="quarter" idx="13"/>
          </p:nvPr>
        </p:nvSpPr>
        <p:spPr>
          <a:xfrm>
            <a:off x="913774" y="1208868"/>
            <a:ext cx="10363826" cy="5377912"/>
          </a:xfrm>
        </p:spPr>
        <p:txBody>
          <a:bodyPr>
            <a:normAutofit fontScale="77500" lnSpcReduction="20000"/>
          </a:bodyPr>
          <a:lstStyle/>
          <a:p>
            <a:pPr marL="0" indent="0">
              <a:buNone/>
            </a:pPr>
            <a:r>
              <a:rPr lang="en-US" b="0" i="0" cap="none" dirty="0">
                <a:solidFill>
                  <a:srgbClr val="000000"/>
                </a:solidFill>
                <a:effectLst/>
                <a:latin typeface="Times New Roman" panose="02020603050405020304" pitchFamily="18" charset="0"/>
                <a:cs typeface="Times New Roman" panose="02020603050405020304" pitchFamily="18" charset="0"/>
              </a:rPr>
              <a:t>In addition to the increase in the proportion (penetration) of IWIW users, another question could be asked. Who distributes IWIW?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0" cap="none" dirty="0">
                <a:solidFill>
                  <a:srgbClr val="000000"/>
                </a:solidFill>
                <a:effectLst/>
                <a:latin typeface="Times New Roman" panose="02020603050405020304" pitchFamily="18" charset="0"/>
                <a:cs typeface="Times New Roman" panose="02020603050405020304" pitchFamily="18" charset="0"/>
              </a:rPr>
              <a:t>The simplest way to find out was to keep track of those who registered for the first time in a settlement. The change in the network of contacts of IWIW members over time has shown much.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Who are the ones who carry the news from one place to another?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Who will be the centers of a group, a network of contacts?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Who are the ones on the peripheries of the networks?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0" cap="none" dirty="0">
                <a:solidFill>
                  <a:srgbClr val="000000"/>
                </a:solidFill>
                <a:effectLst/>
                <a:latin typeface="Times New Roman" panose="02020603050405020304" pitchFamily="18" charset="0"/>
                <a:cs typeface="Times New Roman" panose="02020603050405020304" pitchFamily="18" charset="0"/>
              </a:rPr>
              <a:t>The data for the 3.5 million IWIW users was a fairly large, but ultimately </a:t>
            </a:r>
            <a:r>
              <a:rPr lang="en-US" b="0" i="0" cap="none" dirty="0" err="1">
                <a:solidFill>
                  <a:srgbClr val="000000"/>
                </a:solidFill>
                <a:effectLst/>
                <a:latin typeface="Times New Roman" panose="02020603050405020304" pitchFamily="18" charset="0"/>
                <a:cs typeface="Times New Roman" panose="02020603050405020304" pitchFamily="18" charset="0"/>
              </a:rPr>
              <a:t>unprocessable</a:t>
            </a:r>
            <a:r>
              <a:rPr lang="en-US" b="0" i="0" cap="none" dirty="0">
                <a:solidFill>
                  <a:srgbClr val="000000"/>
                </a:solidFill>
                <a:effectLst/>
                <a:latin typeface="Times New Roman" panose="02020603050405020304" pitchFamily="18" charset="0"/>
                <a:cs typeface="Times New Roman" panose="02020603050405020304" pitchFamily="18" charset="0"/>
              </a:rPr>
              <a:t> sample. The use of IWIW was spread almost everywhere by high school students, college students and university students living in the given settlement but studying elsewhere.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They first involved their own age group at their place of residence.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Later, their parents were infected using IWIW.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Parents then built their network of contacts in their own age group primarily in their own settlement.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b="0" i="0" cap="none" dirty="0">
                <a:solidFill>
                  <a:srgbClr val="000000"/>
                </a:solidFill>
                <a:effectLst/>
                <a:latin typeface="Times New Roman" panose="02020603050405020304" pitchFamily="18" charset="0"/>
                <a:cs typeface="Times New Roman" panose="02020603050405020304" pitchFamily="18" charset="0"/>
              </a:rPr>
              <a:t>Later, it became possible to identify the occupational groups who have a large number and proportion of contacts outside their own place of residence. Such are the teachers through their students. But there are a lot of contacts with lawyers, various local service providers, former and current active athletes, drivers. </a:t>
            </a:r>
            <a:endParaRPr lang="hu-HU"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91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7C3CD42-467E-4AEB-A0C8-8B8A911B3113}"/>
              </a:ext>
            </a:extLst>
          </p:cNvPr>
          <p:cNvSpPr>
            <a:spLocks noGrp="1"/>
          </p:cNvSpPr>
          <p:nvPr>
            <p:ph type="title"/>
          </p:nvPr>
        </p:nvSpPr>
        <p:spPr/>
        <p:txBody>
          <a:bodyPr>
            <a:norm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Is it possible to set up a model for the spread of COVID 19 from the epidemic spread of a social networking site?</a:t>
            </a:r>
            <a:endParaRPr lang="hu-HU" sz="32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3565C11-E626-4A3D-9A25-D0EA194BBD6D}"/>
              </a:ext>
            </a:extLst>
          </p:cNvPr>
          <p:cNvSpPr>
            <a:spLocks noGrp="1"/>
          </p:cNvSpPr>
          <p:nvPr>
            <p:ph sz="quarter" idx="13"/>
          </p:nvPr>
        </p:nvSpPr>
        <p:spPr>
          <a:xfrm>
            <a:off x="913774" y="2061276"/>
            <a:ext cx="10363826" cy="4796724"/>
          </a:xfrm>
        </p:spPr>
        <p:txBody>
          <a:bodyPr>
            <a:noAutofit/>
          </a:bodyPr>
          <a:lstStyle/>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According to the hypothesis of my research, yes, it is possible. There are differences, of course.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But the most important similarity is that we have to accept that </a:t>
            </a:r>
            <a:r>
              <a:rPr lang="hu-HU" cap="none" dirty="0">
                <a:solidFill>
                  <a:srgbClr val="000000"/>
                </a:solidFill>
                <a:latin typeface="Times New Roman" panose="02020603050405020304" pitchFamily="18" charset="0"/>
                <a:cs typeface="Times New Roman" panose="02020603050405020304" pitchFamily="18" charset="0"/>
              </a:rPr>
              <a:t>H</a:t>
            </a:r>
            <a:r>
              <a:rPr lang="en-US" b="0" i="0" cap="none" dirty="0" err="1">
                <a:solidFill>
                  <a:srgbClr val="000000"/>
                </a:solidFill>
                <a:effectLst/>
                <a:latin typeface="Times New Roman" panose="02020603050405020304" pitchFamily="18" charset="0"/>
                <a:cs typeface="Times New Roman" panose="02020603050405020304" pitchFamily="18" charset="0"/>
              </a:rPr>
              <a:t>ungary</a:t>
            </a:r>
            <a:r>
              <a:rPr lang="en-US" b="0" i="0" cap="none" dirty="0">
                <a:solidFill>
                  <a:srgbClr val="000000"/>
                </a:solidFill>
                <a:effectLst/>
                <a:latin typeface="Times New Roman" panose="02020603050405020304" pitchFamily="18" charset="0"/>
                <a:cs typeface="Times New Roman" panose="02020603050405020304" pitchFamily="18" charset="0"/>
              </a:rPr>
              <a:t> is not a homogeneous space.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It consists of a multitude of local labor markets and urban catchment areas.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Here, neither information nor disease spreads as if 10 million people lived in a single big city or point.</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 If the country is not a homogeneous space, then the spread of the epidemic and information will be slower than if everyone could meet everyone.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The epidemic spread much faster in </a:t>
            </a:r>
            <a:r>
              <a:rPr lang="hu-HU" cap="none" dirty="0">
                <a:solidFill>
                  <a:srgbClr val="000000"/>
                </a:solidFill>
                <a:latin typeface="Times New Roman" panose="02020603050405020304" pitchFamily="18" charset="0"/>
                <a:cs typeface="Times New Roman" panose="02020603050405020304" pitchFamily="18" charset="0"/>
              </a:rPr>
              <a:t>B</a:t>
            </a:r>
            <a:r>
              <a:rPr lang="en-US" b="0" i="0" cap="none" dirty="0" err="1">
                <a:solidFill>
                  <a:srgbClr val="000000"/>
                </a:solidFill>
                <a:effectLst/>
                <a:latin typeface="Times New Roman" panose="02020603050405020304" pitchFamily="18" charset="0"/>
                <a:cs typeface="Times New Roman" panose="02020603050405020304" pitchFamily="18" charset="0"/>
              </a:rPr>
              <a:t>udapest</a:t>
            </a:r>
            <a:r>
              <a:rPr lang="en-US" b="0" i="0" cap="none" dirty="0">
                <a:solidFill>
                  <a:srgbClr val="000000"/>
                </a:solidFill>
                <a:effectLst/>
                <a:latin typeface="Times New Roman" panose="02020603050405020304" pitchFamily="18" charset="0"/>
                <a:cs typeface="Times New Roman" panose="02020603050405020304" pitchFamily="18" charset="0"/>
              </a:rPr>
              <a:t> and its agglomeration than in the villages of the country. </a:t>
            </a:r>
            <a:endParaRPr lang="hu-HU" b="0" i="0" cap="none" dirty="0">
              <a:solidFill>
                <a:srgbClr val="000000"/>
              </a:solidFill>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b="0" i="0" cap="none" dirty="0">
                <a:solidFill>
                  <a:srgbClr val="000000"/>
                </a:solidFill>
                <a:effectLst/>
                <a:latin typeface="Times New Roman" panose="02020603050405020304" pitchFamily="18" charset="0"/>
                <a:cs typeface="Times New Roman" panose="02020603050405020304" pitchFamily="18" charset="0"/>
              </a:rPr>
              <a:t>The original mathematical model of the epidemic, seirs, which assumes a homogeneous country and a homogeneous society, cannot be used to make sophisticated government decisions. A version of the model that assumes multiple regions and stratified societies could only be used. </a:t>
            </a:r>
            <a:endParaRPr lang="hu-HU"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00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9">
            <a:extLst>
              <a:ext uri="{FF2B5EF4-FFF2-40B4-BE49-F238E27FC236}">
                <a16:creationId xmlns:a16="http://schemas.microsoft.com/office/drawing/2014/main" id="{7F27C0C7-73A8-475B-9E5F-7849E56255DE}"/>
              </a:ext>
            </a:extLst>
          </p:cNvPr>
          <p:cNvSpPr>
            <a:spLocks noGrp="1"/>
          </p:cNvSpPr>
          <p:nvPr>
            <p:ph type="title"/>
          </p:nvPr>
        </p:nvSpPr>
        <p:spPr/>
        <p:txBody>
          <a:bodyPr/>
          <a:lstStyle/>
          <a:p>
            <a:endParaRPr lang="hu-HU" dirty="0"/>
          </a:p>
        </p:txBody>
      </p:sp>
      <p:sp>
        <p:nvSpPr>
          <p:cNvPr id="11" name="Szöveg helye 10">
            <a:extLst>
              <a:ext uri="{FF2B5EF4-FFF2-40B4-BE49-F238E27FC236}">
                <a16:creationId xmlns:a16="http://schemas.microsoft.com/office/drawing/2014/main" id="{0AC71044-B124-45E3-BF92-2A1515135EBA}"/>
              </a:ext>
            </a:extLst>
          </p:cNvPr>
          <p:cNvSpPr>
            <a:spLocks noGrp="1"/>
          </p:cNvSpPr>
          <p:nvPr>
            <p:ph type="body" idx="1"/>
          </p:nvPr>
        </p:nvSpPr>
        <p:spPr/>
        <p:txBody>
          <a:bodyPr/>
          <a:lstStyle/>
          <a:p>
            <a:endParaRPr lang="hu-HU"/>
          </a:p>
        </p:txBody>
      </p:sp>
      <p:pic>
        <p:nvPicPr>
          <p:cNvPr id="8" name="Tartalom helye 7">
            <a:extLst>
              <a:ext uri="{FF2B5EF4-FFF2-40B4-BE49-F238E27FC236}">
                <a16:creationId xmlns:a16="http://schemas.microsoft.com/office/drawing/2014/main" id="{16AD9546-2651-4A67-A931-E11D51FCBA0B}"/>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4640" y="3695700"/>
            <a:ext cx="4572000" cy="3162300"/>
          </a:xfrm>
          <a:prstGeom prst="rect">
            <a:avLst/>
          </a:prstGeom>
          <a:noFill/>
          <a:ln w="19050">
            <a:solidFill>
              <a:schemeClr val="tx1"/>
            </a:solidFill>
          </a:ln>
        </p:spPr>
      </p:pic>
      <p:sp>
        <p:nvSpPr>
          <p:cNvPr id="12" name="Szöveg helye 11">
            <a:extLst>
              <a:ext uri="{FF2B5EF4-FFF2-40B4-BE49-F238E27FC236}">
                <a16:creationId xmlns:a16="http://schemas.microsoft.com/office/drawing/2014/main" id="{9F149425-3A4F-4C5F-A411-EAAFC23C90E2}"/>
              </a:ext>
            </a:extLst>
          </p:cNvPr>
          <p:cNvSpPr>
            <a:spLocks noGrp="1"/>
          </p:cNvSpPr>
          <p:nvPr>
            <p:ph type="body" sz="quarter" idx="3"/>
          </p:nvPr>
        </p:nvSpPr>
        <p:spPr/>
        <p:txBody>
          <a:bodyPr/>
          <a:lstStyle/>
          <a:p>
            <a:endParaRPr lang="hu-HU" dirty="0"/>
          </a:p>
        </p:txBody>
      </p:sp>
      <p:pic>
        <p:nvPicPr>
          <p:cNvPr id="9" name="Tartalom helye 8">
            <a:extLst>
              <a:ext uri="{FF2B5EF4-FFF2-40B4-BE49-F238E27FC236}">
                <a16:creationId xmlns:a16="http://schemas.microsoft.com/office/drawing/2014/main" id="{CFF44857-3934-4683-92D8-C7100E7E6B4B}"/>
              </a:ext>
            </a:extLst>
          </p:cNvPr>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477794" y="2971006"/>
            <a:ext cx="4572000" cy="2752725"/>
          </a:xfrm>
          <a:prstGeom prst="rect">
            <a:avLst/>
          </a:prstGeom>
          <a:noFill/>
          <a:ln w="19050">
            <a:solidFill>
              <a:schemeClr val="tx1"/>
            </a:solidFill>
          </a:ln>
        </p:spPr>
      </p:pic>
      <p:pic>
        <p:nvPicPr>
          <p:cNvPr id="14" name="Kép 13">
            <a:extLst>
              <a:ext uri="{FF2B5EF4-FFF2-40B4-BE49-F238E27FC236}">
                <a16:creationId xmlns:a16="http://schemas.microsoft.com/office/drawing/2014/main" id="{3ABCFB11-C6D4-41F3-BEB2-CFD02ECE9F88}"/>
              </a:ext>
            </a:extLst>
          </p:cNvPr>
          <p:cNvPicPr>
            <a:picLocks noChangeAspect="1"/>
          </p:cNvPicPr>
          <p:nvPr/>
        </p:nvPicPr>
        <p:blipFill>
          <a:blip r:embed="rId4"/>
          <a:stretch>
            <a:fillRect/>
          </a:stretch>
        </p:blipFill>
        <p:spPr>
          <a:xfrm>
            <a:off x="3418680" y="0"/>
            <a:ext cx="5234375" cy="3690348"/>
          </a:xfrm>
          <a:prstGeom prst="rect">
            <a:avLst/>
          </a:prstGeom>
        </p:spPr>
      </p:pic>
    </p:spTree>
    <p:extLst>
      <p:ext uri="{BB962C8B-B14F-4D97-AF65-F5344CB8AC3E}">
        <p14:creationId xmlns:p14="http://schemas.microsoft.com/office/powerpoint/2010/main" val="2215587547"/>
      </p:ext>
    </p:extLst>
  </p:cSld>
  <p:clrMapOvr>
    <a:masterClrMapping/>
  </p:clrMapOvr>
</p:sld>
</file>

<file path=ppt/theme/theme1.xml><?xml version="1.0" encoding="utf-8"?>
<a:theme xmlns:a="http://schemas.openxmlformats.org/drawingml/2006/main" name="Cseppecske">
  <a:themeElements>
    <a:clrScheme name="Cseppecsk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Cseppecsk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seppecsk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TM04033925[[fn=Cseppecske]]</Template>
  <TotalTime>2494</TotalTime>
  <Words>2436</Words>
  <Application>Microsoft Office PowerPoint</Application>
  <PresentationFormat>Szélesvásznú</PresentationFormat>
  <Paragraphs>96</Paragraphs>
  <Slides>27</Slides>
  <Notes>1</Notes>
  <HiddenSlides>0</HiddenSlides>
  <MMClips>0</MMClips>
  <ScaleCrop>false</ScaleCrop>
  <HeadingPairs>
    <vt:vector size="4" baseType="variant">
      <vt:variant>
        <vt:lpstr>Téma</vt:lpstr>
      </vt:variant>
      <vt:variant>
        <vt:i4>1</vt:i4>
      </vt:variant>
      <vt:variant>
        <vt:lpstr>Diacímek</vt:lpstr>
      </vt:variant>
      <vt:variant>
        <vt:i4>27</vt:i4>
      </vt:variant>
    </vt:vector>
  </HeadingPairs>
  <TitlesOfParts>
    <vt:vector size="28" baseType="lpstr">
      <vt:lpstr>Cseppecske</vt:lpstr>
      <vt:lpstr>Modelling of COVID 19 epidemic in Hungary</vt:lpstr>
      <vt:lpstr>IWIW and Hungarian Settlements</vt:lpstr>
      <vt:lpstr>IWIW and personal networks</vt:lpstr>
      <vt:lpstr>IWIW connections between two from each other independent Persons</vt:lpstr>
      <vt:lpstr>Research methodology</vt:lpstr>
      <vt:lpstr>Research Method</vt:lpstr>
      <vt:lpstr>Results</vt:lpstr>
      <vt:lpstr>Is it possible to set up a model for the spread of COVID 19 from the epidemic spread of a social networking site?</vt:lpstr>
      <vt:lpstr>PowerPoint-bemutató</vt:lpstr>
      <vt:lpstr>PowerPoint-bemutató</vt:lpstr>
      <vt:lpstr>PowerPoint-bemutató</vt:lpstr>
      <vt:lpstr>COVID 19 New cases in hungarian counties to september of 2020</vt:lpstr>
      <vt:lpstr>COVID 19 in Hungary</vt:lpstr>
      <vt:lpstr>New cases weekly in Czechia, Hungary, Poland and Slovakia</vt:lpstr>
      <vt:lpstr>Number of Death weekly in Czechia, Hungary, Poland and Slovakia</vt:lpstr>
      <vt:lpstr>Number of total Death in Czechia, Hungary, Poland and Slovakia</vt:lpstr>
      <vt:lpstr>Age composition of COVID 19 infected (new cases) in Hungary </vt:lpstr>
      <vt:lpstr>Central Hungary</vt:lpstr>
      <vt:lpstr>Central Hungary and neighboring counties. </vt:lpstr>
      <vt:lpstr>Spatial differences</vt:lpstr>
      <vt:lpstr>Transdanubia</vt:lpstr>
      <vt:lpstr>Alföld</vt:lpstr>
      <vt:lpstr>PowerPoint-bemutató</vt:lpstr>
      <vt:lpstr>PowerPoint-bemutató</vt:lpstr>
      <vt:lpstr>PowerPoint-bemutató</vt:lpstr>
      <vt:lpstr>PowerPoint-bemutató</vt:lpstr>
      <vt:lpstr>Thank you very much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Balázs Forman</dc:creator>
  <cp:lastModifiedBy>Balázs Forman</cp:lastModifiedBy>
  <cp:revision>120</cp:revision>
  <cp:lastPrinted>2021-04-07T20:46:24Z</cp:lastPrinted>
  <dcterms:created xsi:type="dcterms:W3CDTF">2020-10-06T09:22:27Z</dcterms:created>
  <dcterms:modified xsi:type="dcterms:W3CDTF">2021-06-15T14:18:15Z</dcterms:modified>
</cp:coreProperties>
</file>